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handoutMasterIdLst>
    <p:handoutMasterId r:id="rId17"/>
  </p:handoutMasterIdLst>
  <p:sldIdLst>
    <p:sldId id="257" r:id="rId2"/>
    <p:sldId id="260" r:id="rId3"/>
    <p:sldId id="283" r:id="rId4"/>
    <p:sldId id="279" r:id="rId5"/>
    <p:sldId id="262" r:id="rId6"/>
    <p:sldId id="261" r:id="rId7"/>
    <p:sldId id="263" r:id="rId8"/>
    <p:sldId id="289" r:id="rId9"/>
    <p:sldId id="290" r:id="rId10"/>
    <p:sldId id="291" r:id="rId11"/>
    <p:sldId id="292" r:id="rId12"/>
    <p:sldId id="293" r:id="rId13"/>
    <p:sldId id="275" r:id="rId14"/>
    <p:sldId id="294"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12C8C85-51F0-491E-9774-3900AFEF0FD7}" styleName="淡色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D083AE6-46FA-4A59-8FB0-9F97EB10719F}" styleName="淡色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snapToObjects="1">
      <p:cViewPr varScale="1">
        <p:scale>
          <a:sx n="138" d="100"/>
          <a:sy n="138" d="100"/>
        </p:scale>
        <p:origin x="-640" y="-104"/>
      </p:cViewPr>
      <p:guideLst>
        <p:guide orient="horz" pos="2160"/>
        <p:guide pos="290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B5D715-D749-C44F-B606-F0E2074AE193}" type="datetimeFigureOut">
              <a:rPr lang="en-US" smtClean="0"/>
              <a:t>19/01/25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58BACE-1718-8840-837C-F764DA2771A6}" type="slidenum">
              <a:rPr lang="en-US" smtClean="0"/>
              <a:t>‹#›</a:t>
            </a:fld>
            <a:endParaRPr lang="en-US"/>
          </a:p>
        </p:txBody>
      </p:sp>
    </p:spTree>
    <p:extLst>
      <p:ext uri="{BB962C8B-B14F-4D97-AF65-F5344CB8AC3E}">
        <p14:creationId xmlns:p14="http://schemas.microsoft.com/office/powerpoint/2010/main" val="5948675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AE68EE-2EBC-BD40-ACAB-258631AF76C5}" type="datetimeFigureOut">
              <a:rPr lang="en-US" smtClean="0"/>
              <a:t>19/01/25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D54C00-7FF6-9242-9226-A3AD6DF52744}" type="slidenum">
              <a:rPr lang="en-US" smtClean="0"/>
              <a:t>‹#›</a:t>
            </a:fld>
            <a:endParaRPr lang="en-US"/>
          </a:p>
        </p:txBody>
      </p:sp>
    </p:spTree>
    <p:extLst>
      <p:ext uri="{BB962C8B-B14F-4D97-AF65-F5344CB8AC3E}">
        <p14:creationId xmlns:p14="http://schemas.microsoft.com/office/powerpoint/2010/main" val="4644259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ja-JP"/>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ja-JP"/>
              <a:t>Click to edit Master subtitle style</a:t>
            </a:r>
            <a:endParaRPr lang="en-US"/>
          </a:p>
        </p:txBody>
      </p:sp>
      <p:sp>
        <p:nvSpPr>
          <p:cNvPr id="4" name="Date Placeholder 3"/>
          <p:cNvSpPr>
            <a:spLocks noGrp="1"/>
          </p:cNvSpPr>
          <p:nvPr>
            <p:ph type="dt" sz="half" idx="10"/>
          </p:nvPr>
        </p:nvSpPr>
        <p:spPr/>
        <p:txBody>
          <a:bodyPr/>
          <a:lstStyle/>
          <a:p>
            <a:fld id="{03C4921A-365D-7549-BC5F-13B4E8563484}" type="datetime1">
              <a:rPr lang="ja-JP" altLang="en-US" smtClean="0"/>
              <a:t>19/01/25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1DCA4-75D8-8246-83F4-A806E56FC9E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a:p>
        </p:txBody>
      </p:sp>
      <p:sp>
        <p:nvSpPr>
          <p:cNvPr id="4" name="Date Placeholder 3"/>
          <p:cNvSpPr>
            <a:spLocks noGrp="1"/>
          </p:cNvSpPr>
          <p:nvPr>
            <p:ph type="dt" sz="half" idx="10"/>
          </p:nvPr>
        </p:nvSpPr>
        <p:spPr/>
        <p:txBody>
          <a:bodyPr/>
          <a:lstStyle/>
          <a:p>
            <a:fld id="{918C9D0C-C1F8-0C41-8707-5D6E30335F73}" type="datetime1">
              <a:rPr lang="ja-JP" altLang="en-US" smtClean="0"/>
              <a:t>19/01/25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1DCA4-75D8-8246-83F4-A806E56FC9E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ja-JP"/>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a:p>
        </p:txBody>
      </p:sp>
      <p:sp>
        <p:nvSpPr>
          <p:cNvPr id="4" name="Date Placeholder 3"/>
          <p:cNvSpPr>
            <a:spLocks noGrp="1"/>
          </p:cNvSpPr>
          <p:nvPr>
            <p:ph type="dt" sz="half" idx="10"/>
          </p:nvPr>
        </p:nvSpPr>
        <p:spPr/>
        <p:txBody>
          <a:bodyPr/>
          <a:lstStyle/>
          <a:p>
            <a:fld id="{F26CDD80-B72E-8D46-8A7C-DFFA06C8AC7D}" type="datetime1">
              <a:rPr lang="ja-JP" altLang="en-US" smtClean="0"/>
              <a:t>19/01/25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1DCA4-75D8-8246-83F4-A806E56FC9E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en-US"/>
          </a:p>
        </p:txBody>
      </p:sp>
      <p:sp>
        <p:nvSpPr>
          <p:cNvPr id="3" name="Content Placeholder 2"/>
          <p:cNvSpPr>
            <a:spLocks noGrp="1"/>
          </p:cNvSpPr>
          <p:nvPr>
            <p:ph idx="1"/>
          </p:nvPr>
        </p:nvSpPr>
        <p:spPr/>
        <p:txBody>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a:p>
        </p:txBody>
      </p:sp>
      <p:sp>
        <p:nvSpPr>
          <p:cNvPr id="4" name="Date Placeholder 3"/>
          <p:cNvSpPr>
            <a:spLocks noGrp="1"/>
          </p:cNvSpPr>
          <p:nvPr>
            <p:ph type="dt" sz="half" idx="10"/>
          </p:nvPr>
        </p:nvSpPr>
        <p:spPr/>
        <p:txBody>
          <a:bodyPr/>
          <a:lstStyle/>
          <a:p>
            <a:fld id="{F6EED0C1-8716-6842-816B-3AE6FC7A3BE1}" type="datetime1">
              <a:rPr lang="ja-JP" altLang="en-US" smtClean="0"/>
              <a:t>19/01/25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1DCA4-75D8-8246-83F4-A806E56FC9E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ja-JP"/>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ja-JP"/>
              <a:t>Click to edit Master text styles</a:t>
            </a:r>
          </a:p>
        </p:txBody>
      </p:sp>
      <p:sp>
        <p:nvSpPr>
          <p:cNvPr id="4" name="Date Placeholder 3"/>
          <p:cNvSpPr>
            <a:spLocks noGrp="1"/>
          </p:cNvSpPr>
          <p:nvPr>
            <p:ph type="dt" sz="half" idx="10"/>
          </p:nvPr>
        </p:nvSpPr>
        <p:spPr/>
        <p:txBody>
          <a:bodyPr/>
          <a:lstStyle/>
          <a:p>
            <a:fld id="{65AADA7E-0E00-4D47-8D0A-4C259EF97B20}" type="datetime1">
              <a:rPr lang="ja-JP" altLang="en-US" smtClean="0"/>
              <a:t>19/01/25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1DCA4-75D8-8246-83F4-A806E56FC9E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a:p>
        </p:txBody>
      </p:sp>
      <p:sp>
        <p:nvSpPr>
          <p:cNvPr id="5" name="Date Placeholder 4"/>
          <p:cNvSpPr>
            <a:spLocks noGrp="1"/>
          </p:cNvSpPr>
          <p:nvPr>
            <p:ph type="dt" sz="half" idx="10"/>
          </p:nvPr>
        </p:nvSpPr>
        <p:spPr/>
        <p:txBody>
          <a:bodyPr/>
          <a:lstStyle/>
          <a:p>
            <a:fld id="{DD741CE4-1E31-A547-ACA3-4DD6450ACE03}" type="datetime1">
              <a:rPr lang="ja-JP" altLang="en-US" smtClean="0"/>
              <a:t>19/01/25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1DCA4-75D8-8246-83F4-A806E56FC9E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ja-JP"/>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a:p>
        </p:txBody>
      </p:sp>
      <p:sp>
        <p:nvSpPr>
          <p:cNvPr id="7" name="Date Placeholder 6"/>
          <p:cNvSpPr>
            <a:spLocks noGrp="1"/>
          </p:cNvSpPr>
          <p:nvPr>
            <p:ph type="dt" sz="half" idx="10"/>
          </p:nvPr>
        </p:nvSpPr>
        <p:spPr/>
        <p:txBody>
          <a:bodyPr/>
          <a:lstStyle/>
          <a:p>
            <a:fld id="{6FCE5410-87B5-174F-980B-B170881CEA98}" type="datetime1">
              <a:rPr lang="ja-JP" altLang="en-US" smtClean="0"/>
              <a:t>19/01/25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51DCA4-75D8-8246-83F4-A806E56FC9E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en-US"/>
          </a:p>
        </p:txBody>
      </p:sp>
      <p:sp>
        <p:nvSpPr>
          <p:cNvPr id="3" name="Date Placeholder 2"/>
          <p:cNvSpPr>
            <a:spLocks noGrp="1"/>
          </p:cNvSpPr>
          <p:nvPr>
            <p:ph type="dt" sz="half" idx="10"/>
          </p:nvPr>
        </p:nvSpPr>
        <p:spPr/>
        <p:txBody>
          <a:bodyPr/>
          <a:lstStyle/>
          <a:p>
            <a:fld id="{3F962BDF-90C4-8E4A-9FD7-D7809091B99C}" type="datetime1">
              <a:rPr lang="ja-JP" altLang="en-US" smtClean="0"/>
              <a:t>19/01/25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51DCA4-75D8-8246-83F4-A806E56FC9E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5692A-4A90-3445-BF3B-ACD534EE6AA4}" type="datetime1">
              <a:rPr lang="ja-JP" altLang="en-US" smtClean="0"/>
              <a:t>19/01/25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51DCA4-75D8-8246-83F4-A806E56FC9E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ja-JP"/>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a:t>Click to edit Master text styles</a:t>
            </a:r>
          </a:p>
        </p:txBody>
      </p:sp>
      <p:sp>
        <p:nvSpPr>
          <p:cNvPr id="5" name="Date Placeholder 4"/>
          <p:cNvSpPr>
            <a:spLocks noGrp="1"/>
          </p:cNvSpPr>
          <p:nvPr>
            <p:ph type="dt" sz="half" idx="10"/>
          </p:nvPr>
        </p:nvSpPr>
        <p:spPr/>
        <p:txBody>
          <a:bodyPr/>
          <a:lstStyle/>
          <a:p>
            <a:fld id="{C3FF8D06-4743-1943-AEF7-EC5F044D9F79}" type="datetime1">
              <a:rPr lang="ja-JP" altLang="en-US" smtClean="0"/>
              <a:t>19/01/25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1DCA4-75D8-8246-83F4-A806E56FC9E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ja-JP"/>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a:t>Click to edit Master text styles</a:t>
            </a:r>
          </a:p>
        </p:txBody>
      </p:sp>
      <p:sp>
        <p:nvSpPr>
          <p:cNvPr id="5" name="Date Placeholder 4"/>
          <p:cNvSpPr>
            <a:spLocks noGrp="1"/>
          </p:cNvSpPr>
          <p:nvPr>
            <p:ph type="dt" sz="half" idx="10"/>
          </p:nvPr>
        </p:nvSpPr>
        <p:spPr/>
        <p:txBody>
          <a:bodyPr/>
          <a:lstStyle/>
          <a:p>
            <a:fld id="{CBA5A9D6-A8CF-5144-A0E5-E61CD30DCE6B}" type="datetime1">
              <a:rPr lang="ja-JP" altLang="en-US" smtClean="0"/>
              <a:t>19/01/25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1DCA4-75D8-8246-83F4-A806E56FC9E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ja-JP"/>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6D6D57-EA05-8146-8D43-44EEDD5B4B0E}" type="datetime1">
              <a:rPr lang="ja-JP" altLang="en-US" smtClean="0"/>
              <a:t>19/01/25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1DCA4-75D8-8246-83F4-A806E56FC9E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jpeg"/><Relationship Id="rId5" Type="http://schemas.microsoft.com/office/2007/relationships/hdphoto" Target="../media/hdphoto2.wdp"/><Relationship Id="rId6"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a:xfrm>
            <a:off x="0" y="-1"/>
            <a:ext cx="9144000" cy="2521425"/>
          </a:xfrm>
          <a:solidFill>
            <a:schemeClr val="accent6">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ja-JP" altLang="en-US" sz="2400" dirty="0">
                <a:latin typeface="メイリオ" panose="020B0604030504040204" charset="-128"/>
                <a:ea typeface="メイリオ" panose="020B0604030504040204" charset="-128"/>
                <a:cs typeface="メイリオ" panose="020B0604030504040204" charset="-128"/>
              </a:rPr>
              <a:t>中国国家薬品監督管理総局（</a:t>
            </a:r>
            <a:r>
              <a:rPr lang="en-US" altLang="ja-JP" sz="2400" dirty="0">
                <a:latin typeface="メイリオ" panose="020B0604030504040204" charset="-128"/>
                <a:ea typeface="メイリオ" panose="020B0604030504040204" charset="-128"/>
                <a:cs typeface="メイリオ" panose="020B0604030504040204" charset="-128"/>
              </a:rPr>
              <a:t>NMPA</a:t>
            </a:r>
            <a:r>
              <a:rPr lang="ja-JP" altLang="en-US" sz="2400" dirty="0">
                <a:latin typeface="メイリオ" panose="020B0604030504040204" charset="-128"/>
                <a:ea typeface="メイリオ" panose="020B0604030504040204" charset="-128"/>
                <a:cs typeface="メイリオ" panose="020B0604030504040204" charset="-128"/>
              </a:rPr>
              <a:t>）申請</a:t>
            </a:r>
            <a:r>
              <a:rPr lang="en-US" altLang="ja-JP" sz="2400" dirty="0">
                <a:latin typeface="メイリオ" panose="020B0604030504040204" charset="-128"/>
                <a:ea typeface="メイリオ" panose="020B0604030504040204" charset="-128"/>
                <a:cs typeface="メイリオ" panose="020B0604030504040204" charset="-128"/>
              </a:rPr>
              <a:t/>
            </a:r>
            <a:br>
              <a:rPr lang="en-US" altLang="ja-JP" sz="2400" dirty="0">
                <a:latin typeface="メイリオ" panose="020B0604030504040204" charset="-128"/>
                <a:ea typeface="メイリオ" panose="020B0604030504040204" charset="-128"/>
                <a:cs typeface="メイリオ" panose="020B0604030504040204" charset="-128"/>
              </a:rPr>
            </a:br>
            <a:r>
              <a:rPr lang="en-US" altLang="ja-JP" sz="2400" dirty="0">
                <a:latin typeface="メイリオ" panose="020B0604030504040204" charset="-128"/>
                <a:ea typeface="メイリオ" panose="020B0604030504040204" charset="-128"/>
                <a:cs typeface="メイリオ" panose="020B0604030504040204" charset="-128"/>
              </a:rPr>
              <a:t/>
            </a:r>
            <a:br>
              <a:rPr lang="en-US" altLang="ja-JP" sz="2400" dirty="0">
                <a:latin typeface="メイリオ" panose="020B0604030504040204" charset="-128"/>
                <a:ea typeface="メイリオ" panose="020B0604030504040204" charset="-128"/>
                <a:cs typeface="メイリオ" panose="020B0604030504040204" charset="-128"/>
              </a:rPr>
            </a:br>
            <a:r>
              <a:rPr lang="ja-JP" altLang="en-US" sz="2400" dirty="0">
                <a:latin typeface="メイリオ" panose="020B0604030504040204" charset="-128"/>
                <a:ea typeface="メイリオ" panose="020B0604030504040204" charset="-128"/>
                <a:cs typeface="メイリオ" panose="020B0604030504040204" charset="-128"/>
              </a:rPr>
              <a:t>ご紹介</a:t>
            </a:r>
            <a:r>
              <a:rPr lang="en-US" altLang="ja-JP" sz="2400" dirty="0">
                <a:latin typeface="メイリオ" panose="020B0604030504040204" charset="-128"/>
                <a:ea typeface="メイリオ" panose="020B0604030504040204" charset="-128"/>
                <a:cs typeface="メイリオ" panose="020B0604030504040204" charset="-128"/>
              </a:rPr>
              <a:t>〜</a:t>
            </a:r>
            <a:r>
              <a:rPr lang="ja-JP" altLang="en-US" sz="2400" dirty="0">
                <a:latin typeface="メイリオ" panose="020B0604030504040204" charset="-128"/>
                <a:ea typeface="メイリオ" panose="020B0604030504040204" charset="-128"/>
                <a:cs typeface="メイリオ" panose="020B0604030504040204" charset="-128"/>
              </a:rPr>
              <a:t>申請手続き</a:t>
            </a:r>
            <a:r>
              <a:rPr lang="ja-JP" altLang="en-US" sz="2400" dirty="0" smtClean="0">
                <a:latin typeface="メイリオ" panose="020B0604030504040204" charset="-128"/>
                <a:ea typeface="メイリオ" panose="020B0604030504040204" charset="-128"/>
                <a:cs typeface="メイリオ" panose="020B0604030504040204" charset="-128"/>
              </a:rPr>
              <a:t>まで</a:t>
            </a:r>
            <a:r>
              <a:rPr lang="en-US" altLang="ja-JP" sz="2400" dirty="0" smtClean="0">
                <a:latin typeface="メイリオ" panose="020B0604030504040204" charset="-128"/>
                <a:ea typeface="メイリオ" panose="020B0604030504040204" charset="-128"/>
                <a:cs typeface="メイリオ" panose="020B0604030504040204" charset="-128"/>
              </a:rPr>
              <a:t/>
            </a:r>
            <a:br>
              <a:rPr lang="en-US" altLang="ja-JP" sz="2400" dirty="0" smtClean="0">
                <a:latin typeface="メイリオ" panose="020B0604030504040204" charset="-128"/>
                <a:ea typeface="メイリオ" panose="020B0604030504040204" charset="-128"/>
                <a:cs typeface="メイリオ" panose="020B0604030504040204" charset="-128"/>
              </a:rPr>
            </a:br>
            <a:r>
              <a:rPr lang="ja-JP" altLang="en-US" sz="2400" dirty="0" smtClean="0">
                <a:latin typeface="メイリオ" panose="020B0604030504040204" charset="-128"/>
                <a:ea typeface="メイリオ" panose="020B0604030504040204" charset="-128"/>
                <a:cs typeface="メイリオ" panose="020B0604030504040204" charset="-128"/>
              </a:rPr>
              <a:t>＜化粧品＞</a:t>
            </a:r>
            <a:endParaRPr kumimoji="1" lang="en-US" altLang="ja-JP" sz="2400" dirty="0">
              <a:latin typeface="メイリオ"/>
              <a:ea typeface="メイリオ"/>
              <a:cs typeface="メイリオ"/>
            </a:endParaRPr>
          </a:p>
        </p:txBody>
      </p:sp>
      <p:sp>
        <p:nvSpPr>
          <p:cNvPr id="12" name="テキスト ボックス 6"/>
          <p:cNvSpPr txBox="1"/>
          <p:nvPr/>
        </p:nvSpPr>
        <p:spPr>
          <a:xfrm>
            <a:off x="2773742" y="6040641"/>
            <a:ext cx="3565787" cy="523220"/>
          </a:xfrm>
          <a:prstGeom prst="rect">
            <a:avLst/>
          </a:prstGeom>
          <a:noFill/>
        </p:spPr>
        <p:txBody>
          <a:bodyPr wrap="none" rtlCol="0">
            <a:spAutoFit/>
          </a:bodyPr>
          <a:lstStyle/>
          <a:p>
            <a:pPr algn="ctr"/>
            <a:r>
              <a:rPr lang="ja-JP" altLang="en-US" sz="1400" dirty="0" smtClean="0">
                <a:latin typeface="HG丸ｺﾞｼｯｸM-PRO" panose="020F0600000000000000" charset="-128"/>
                <a:ea typeface="HG丸ｺﾞｼｯｸM-PRO" panose="020F0600000000000000" charset="-128"/>
                <a:cs typeface="HG丸ｺﾞｼｯｸM-PRO" panose="020F0600000000000000" charset="-128"/>
              </a:rPr>
              <a:t>株式会社</a:t>
            </a:r>
            <a:r>
              <a:rPr lang="en-US" altLang="ja-JP" sz="1400" dirty="0" smtClean="0">
                <a:latin typeface="HG丸ｺﾞｼｯｸM-PRO" panose="020F0600000000000000" charset="-128"/>
                <a:ea typeface="HG丸ｺﾞｼｯｸM-PRO" panose="020F0600000000000000" charset="-128"/>
                <a:cs typeface="HG丸ｺﾞｼｯｸM-PRO" panose="020F0600000000000000" charset="-128"/>
              </a:rPr>
              <a:t>WWIP</a:t>
            </a:r>
            <a:r>
              <a:rPr lang="ja-JP" altLang="en-US" sz="1400" dirty="0" smtClean="0">
                <a:latin typeface="HG丸ｺﾞｼｯｸM-PRO" panose="020F0600000000000000" charset="-128"/>
                <a:ea typeface="HG丸ｺﾞｼｯｸM-PRO" panose="020F0600000000000000" charset="-128"/>
                <a:cs typeface="HG丸ｺﾞｼｯｸM-PRO" panose="020F0600000000000000" charset="-128"/>
              </a:rPr>
              <a:t>コンサルティングジャパン</a:t>
            </a:r>
            <a:endParaRPr lang="en-US" altLang="ja-JP" sz="1400" dirty="0" smtClean="0">
              <a:latin typeface="HG丸ｺﾞｼｯｸM-PRO" panose="020F0600000000000000" charset="-128"/>
              <a:ea typeface="HG丸ｺﾞｼｯｸM-PRO" panose="020F0600000000000000" charset="-128"/>
              <a:cs typeface="HG丸ｺﾞｼｯｸM-PRO" panose="020F0600000000000000" charset="-128"/>
            </a:endParaRPr>
          </a:p>
          <a:p>
            <a:pPr algn="ctr"/>
            <a:r>
              <a:rPr lang="ja-JP" altLang="en-US" sz="1400" dirty="0" smtClean="0">
                <a:latin typeface="HG丸ｺﾞｼｯｸM-PRO" panose="020F0600000000000000" charset="-128"/>
                <a:ea typeface="HG丸ｺﾞｼｯｸM-PRO" panose="020F0600000000000000" charset="-128"/>
                <a:cs typeface="HG丸ｺﾞｼｯｸM-PRO" panose="020F0600000000000000" charset="-128"/>
              </a:rPr>
              <a:t>東京都港区西新橋</a:t>
            </a:r>
            <a:r>
              <a:rPr lang="en-US" altLang="ja-JP" sz="1400" dirty="0" smtClean="0">
                <a:latin typeface="HG丸ｺﾞｼｯｸM-PRO" panose="020F0600000000000000" charset="-128"/>
                <a:ea typeface="HG丸ｺﾞｼｯｸM-PRO" panose="020F0600000000000000" charset="-128"/>
                <a:cs typeface="HG丸ｺﾞｼｯｸM-PRO" panose="020F0600000000000000" charset="-128"/>
              </a:rPr>
              <a:t>1-17-11</a:t>
            </a:r>
            <a:endParaRPr lang="ja-JP" altLang="ja-JP" sz="1400" dirty="0">
              <a:latin typeface="HG丸ｺﾞｼｯｸM-PRO" panose="020F0600000000000000" charset="-128"/>
              <a:ea typeface="HG丸ｺﾞｼｯｸM-PRO" panose="020F0600000000000000" charset="-128"/>
              <a:cs typeface="HG丸ｺﾞｼｯｸM-PRO" panose="020F0600000000000000" charset="-128"/>
            </a:endParaRPr>
          </a:p>
        </p:txBody>
      </p:sp>
      <p:pic>
        <p:nvPicPr>
          <p:cNvPr id="13" name="図 7" descr="スクリーンショット 2018-02-03 17.47.13.png"/>
          <p:cNvPicPr>
            <a:picLocks noChangeAspect="1"/>
          </p:cNvPicPr>
          <p:nvPr/>
        </p:nvPicPr>
        <p:blipFill>
          <a:blip r:embed="rId2">
            <a:grayscl/>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807226" y="2847663"/>
            <a:ext cx="2827828" cy="1885220"/>
          </a:xfrm>
          <a:prstGeom prst="rect">
            <a:avLst/>
          </a:prstGeom>
          <a:ln>
            <a:noFill/>
          </a:ln>
          <a:effectLst>
            <a:softEdge rad="112500"/>
          </a:effectLst>
        </p:spPr>
      </p:pic>
      <p:pic>
        <p:nvPicPr>
          <p:cNvPr id="14" name="図 9" descr="スクリーンショット 2018-02-03 17.48.54.png"/>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l="3962" r="7554"/>
          <a:stretch/>
        </p:blipFill>
        <p:spPr>
          <a:xfrm>
            <a:off x="5199507" y="2847663"/>
            <a:ext cx="3404988" cy="1885220"/>
          </a:xfrm>
          <a:prstGeom prst="rect">
            <a:avLst/>
          </a:prstGeom>
          <a:ln>
            <a:noFill/>
          </a:ln>
          <a:effectLst>
            <a:softEdge rad="112500"/>
          </a:effectLst>
        </p:spPr>
      </p:pic>
      <p:sp>
        <p:nvSpPr>
          <p:cNvPr id="16" name="TextBox 4"/>
          <p:cNvSpPr txBox="1"/>
          <p:nvPr/>
        </p:nvSpPr>
        <p:spPr>
          <a:xfrm>
            <a:off x="-73265" y="5783163"/>
            <a:ext cx="9143999" cy="307777"/>
          </a:xfrm>
          <a:prstGeom prst="rect">
            <a:avLst/>
          </a:prstGeom>
          <a:noFill/>
        </p:spPr>
        <p:txBody>
          <a:bodyPr wrap="square" rtlCol="0">
            <a:spAutoFit/>
          </a:bodyPr>
          <a:lstStyle/>
          <a:p>
            <a:pPr algn="ctr"/>
            <a:r>
              <a:rPr lang="en-US" altLang="ja-JP" sz="1400" dirty="0" smtClean="0">
                <a:latin typeface="メイリオ" panose="020B0604030504040204" charset="-128"/>
                <a:ea typeface="メイリオ" panose="020B0604030504040204" charset="-128"/>
                <a:cs typeface="メイリオ" panose="020B0604030504040204" charset="-128"/>
              </a:rPr>
              <a:t>2019.1.25</a:t>
            </a:r>
            <a:endParaRPr lang="en-US" altLang="ja-JP" sz="1400" dirty="0">
              <a:latin typeface="メイリオ" panose="020B0604030504040204" charset="-128"/>
              <a:ea typeface="メイリオ" panose="020B0604030504040204" charset="-128"/>
              <a:cs typeface="メイリオ" panose="020B0604030504040204" charset="-128"/>
            </a:endParaRPr>
          </a:p>
        </p:txBody>
      </p:sp>
      <p:pic>
        <p:nvPicPr>
          <p:cNvPr id="2" name="Picture 1" descr="7664908769547.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4969" y="4887999"/>
            <a:ext cx="1036504" cy="895163"/>
          </a:xfrm>
          <a:prstGeom prst="rect">
            <a:avLst/>
          </a:prstGeom>
        </p:spPr>
      </p:pic>
      <p:sp>
        <p:nvSpPr>
          <p:cNvPr id="4" name="Slide Number Placeholder 3"/>
          <p:cNvSpPr>
            <a:spLocks noGrp="1"/>
          </p:cNvSpPr>
          <p:nvPr>
            <p:ph type="sldNum" sz="quarter" idx="12"/>
          </p:nvPr>
        </p:nvSpPr>
        <p:spPr/>
        <p:txBody>
          <a:bodyPr/>
          <a:lstStyle/>
          <a:p>
            <a:fld id="{8451DCA4-75D8-8246-83F4-A806E56FC9EB}"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451DCA4-75D8-8246-83F4-A806E56FC9EB}" type="slidenum">
              <a:rPr lang="en-US" smtClean="0"/>
              <a:t>10</a:t>
            </a:fld>
            <a:endParaRPr lang="en-US"/>
          </a:p>
        </p:txBody>
      </p:sp>
      <p:sp>
        <p:nvSpPr>
          <p:cNvPr id="5" name="正方形/長方形 4"/>
          <p:cNvSpPr/>
          <p:nvPr/>
        </p:nvSpPr>
        <p:spPr>
          <a:xfrm>
            <a:off x="344028" y="709325"/>
            <a:ext cx="8802410" cy="954107"/>
          </a:xfrm>
          <a:prstGeom prst="rect">
            <a:avLst/>
          </a:prstGeom>
        </p:spPr>
        <p:txBody>
          <a:bodyPr wrap="none">
            <a:spAutoFit/>
          </a:bodyPr>
          <a:lstStyle/>
          <a:p>
            <a:r>
              <a:rPr lang="ja-JP" altLang="en-US" sz="1400" dirty="0" smtClean="0">
                <a:solidFill>
                  <a:srgbClr val="000000"/>
                </a:solidFill>
                <a:latin typeface="メイリオ" panose="020B0604030504040204" charset="-128"/>
                <a:ea typeface="メイリオ" panose="020B0604030504040204" charset="-128"/>
                <a:cs typeface="メイリオ" panose="020B0604030504040204" charset="-128"/>
              </a:rPr>
              <a:t>必ず必要となる資料ではありませんが、商品によっては下記のような内容の資料準備をお願いする場合が</a:t>
            </a:r>
            <a:endParaRPr lang="en-US" altLang="ja-JP" sz="1400" dirty="0" smtClean="0">
              <a:solidFill>
                <a:srgbClr val="000000"/>
              </a:solidFill>
              <a:latin typeface="メイリオ" panose="020B0604030504040204" charset="-128"/>
              <a:ea typeface="メイリオ" panose="020B0604030504040204" charset="-128"/>
              <a:cs typeface="メイリオ" panose="020B0604030504040204" charset="-128"/>
            </a:endParaRPr>
          </a:p>
          <a:p>
            <a:r>
              <a:rPr lang="ja-JP" altLang="en-US" sz="1400" dirty="0" smtClean="0">
                <a:solidFill>
                  <a:srgbClr val="000000"/>
                </a:solidFill>
                <a:latin typeface="メイリオ" panose="020B0604030504040204" charset="-128"/>
                <a:ea typeface="メイリオ" panose="020B0604030504040204" charset="-128"/>
                <a:cs typeface="メイリオ" panose="020B0604030504040204" charset="-128"/>
              </a:rPr>
              <a:t>あります。</a:t>
            </a:r>
            <a:endParaRPr lang="en-US" altLang="ja-JP" sz="1400" dirty="0" smtClean="0">
              <a:solidFill>
                <a:srgbClr val="000000"/>
              </a:solidFill>
              <a:latin typeface="メイリオ" panose="020B0604030504040204" charset="-128"/>
              <a:ea typeface="メイリオ" panose="020B0604030504040204" charset="-128"/>
              <a:cs typeface="メイリオ" panose="020B0604030504040204" charset="-128"/>
            </a:endParaRPr>
          </a:p>
          <a:p>
            <a:r>
              <a:rPr lang="ja-JP" altLang="en-US" sz="1400" dirty="0" smtClean="0">
                <a:latin typeface="メイリオ" panose="020B0604030504040204" charset="-128"/>
                <a:ea typeface="メイリオ" panose="020B0604030504040204" charset="-128"/>
                <a:cs typeface="メイリオ" panose="020B0604030504040204" charset="-128"/>
              </a:rPr>
              <a:t>ご提示いただく企業基準の資料</a:t>
            </a:r>
            <a:r>
              <a:rPr lang="ja-JP" altLang="en-US" sz="1400" dirty="0">
                <a:latin typeface="メイリオ" panose="020B0604030504040204" charset="-128"/>
                <a:ea typeface="メイリオ" panose="020B0604030504040204" charset="-128"/>
                <a:cs typeface="メイリオ" panose="020B0604030504040204" charset="-128"/>
              </a:rPr>
              <a:t>に基づき、弊社で整理し、＜</a:t>
            </a:r>
            <a:r>
              <a:rPr lang="ja-JP" altLang="en-US" sz="1400" dirty="0">
                <a:solidFill>
                  <a:srgbClr val="000000"/>
                </a:solidFill>
                <a:latin typeface="メイリオ" panose="020B0604030504040204" charset="-128"/>
                <a:ea typeface="メイリオ" panose="020B0604030504040204" charset="-128"/>
                <a:cs typeface="メイリオ" panose="020B0604030504040204" charset="-128"/>
              </a:rPr>
              <a:t>製品品質安全規制要求</a:t>
            </a:r>
            <a:r>
              <a:rPr lang="ja-JP" altLang="en-US" sz="1400" dirty="0">
                <a:latin typeface="メイリオ" panose="020B0604030504040204" charset="-128"/>
                <a:ea typeface="メイリオ" panose="020B0604030504040204" charset="-128"/>
                <a:cs typeface="メイリオ" panose="020B0604030504040204" charset="-128"/>
              </a:rPr>
              <a:t>＞と＜</a:t>
            </a:r>
            <a:r>
              <a:rPr lang="ja-JP" altLang="en-US" sz="1400" dirty="0">
                <a:solidFill>
                  <a:srgbClr val="000000"/>
                </a:solidFill>
                <a:latin typeface="メイリオ" panose="020B0604030504040204" charset="-128"/>
                <a:ea typeface="メイリオ" panose="020B0604030504040204" charset="-128"/>
                <a:cs typeface="メイリオ" panose="020B0604030504040204" charset="-128"/>
              </a:rPr>
              <a:t>製品技術要求</a:t>
            </a:r>
            <a:r>
              <a:rPr lang="ja-JP" altLang="en-US" sz="1400" dirty="0" smtClean="0">
                <a:latin typeface="メイリオ" panose="020B0604030504040204" charset="-128"/>
                <a:ea typeface="メイリオ" panose="020B0604030504040204" charset="-128"/>
                <a:cs typeface="メイリオ" panose="020B0604030504040204" charset="-128"/>
              </a:rPr>
              <a:t>＞</a:t>
            </a:r>
            <a:endParaRPr lang="en-US" altLang="ja-JP" sz="1400" dirty="0" smtClean="0">
              <a:latin typeface="メイリオ" panose="020B0604030504040204" charset="-128"/>
              <a:ea typeface="メイリオ" panose="020B0604030504040204" charset="-128"/>
              <a:cs typeface="メイリオ" panose="020B0604030504040204" charset="-128"/>
            </a:endParaRPr>
          </a:p>
          <a:p>
            <a:r>
              <a:rPr lang="ja-JP" altLang="en-US" sz="1400" dirty="0" smtClean="0">
                <a:latin typeface="メイリオ" panose="020B0604030504040204" charset="-128"/>
                <a:ea typeface="メイリオ" panose="020B0604030504040204" charset="-128"/>
                <a:cs typeface="メイリオ" panose="020B0604030504040204" charset="-128"/>
              </a:rPr>
              <a:t>書類を作成</a:t>
            </a:r>
            <a:r>
              <a:rPr lang="ja-JP" altLang="en-US" sz="1400" dirty="0">
                <a:latin typeface="メイリオ" panose="020B0604030504040204" charset="-128"/>
                <a:ea typeface="メイリオ" panose="020B0604030504040204" charset="-128"/>
                <a:cs typeface="メイリオ" panose="020B0604030504040204" charset="-128"/>
              </a:rPr>
              <a:t>致します</a:t>
            </a:r>
            <a:r>
              <a:rPr lang="ja-JP" altLang="en-US" sz="1400" dirty="0" smtClean="0">
                <a:latin typeface="メイリオ" panose="020B0604030504040204" charset="-128"/>
                <a:ea typeface="メイリオ" panose="020B0604030504040204" charset="-128"/>
                <a:cs typeface="メイリオ" panose="020B0604030504040204" charset="-128"/>
              </a:rPr>
              <a:t>。</a:t>
            </a:r>
            <a:endParaRPr lang="en-US" altLang="ja-JP" sz="1400" dirty="0">
              <a:latin typeface="メイリオ" panose="020B0604030504040204" charset="-128"/>
              <a:ea typeface="メイリオ" panose="020B0604030504040204" charset="-128"/>
              <a:cs typeface="メイリオ" panose="020B0604030504040204" charset="-128"/>
            </a:endParaRPr>
          </a:p>
        </p:txBody>
      </p:sp>
      <p:sp>
        <p:nvSpPr>
          <p:cNvPr id="7" name="TextBox 7"/>
          <p:cNvSpPr txBox="1"/>
          <p:nvPr/>
        </p:nvSpPr>
        <p:spPr>
          <a:xfrm>
            <a:off x="344028" y="1878877"/>
            <a:ext cx="7677854" cy="4031873"/>
          </a:xfrm>
          <a:prstGeom prst="rect">
            <a:avLst/>
          </a:prstGeom>
          <a:noFill/>
        </p:spPr>
        <p:txBody>
          <a:bodyPr wrap="square" rtlCol="0">
            <a:spAutoFit/>
          </a:bodyPr>
          <a:lstStyle/>
          <a:p>
            <a:r>
              <a:rPr lang="ja-JP" altLang="en-US" sz="1600" dirty="0">
                <a:latin typeface="メイリオ" panose="020B0604030504040204" charset="-128"/>
                <a:ea typeface="メイリオ" panose="020B0604030504040204" charset="-128"/>
                <a:cs typeface="メイリオ" panose="020B0604030504040204" charset="-128"/>
              </a:rPr>
              <a:t>＜</a:t>
            </a:r>
            <a:r>
              <a:rPr lang="ja-JP" altLang="en-US" sz="1600" dirty="0">
                <a:solidFill>
                  <a:srgbClr val="000000"/>
                </a:solidFill>
                <a:latin typeface="メイリオ" panose="020B0604030504040204" charset="-128"/>
                <a:ea typeface="メイリオ" panose="020B0604030504040204" charset="-128"/>
                <a:cs typeface="メイリオ" panose="020B0604030504040204" charset="-128"/>
              </a:rPr>
              <a:t>製品品質安全規制要求 </a:t>
            </a:r>
            <a:r>
              <a:rPr lang="ja-JP" altLang="en-US" sz="1600" dirty="0">
                <a:latin typeface="メイリオ" panose="020B0604030504040204" charset="-128"/>
                <a:ea typeface="メイリオ" panose="020B0604030504040204" charset="-128"/>
                <a:cs typeface="メイリオ" panose="020B0604030504040204" charset="-128"/>
              </a:rPr>
              <a:t>＞</a:t>
            </a:r>
            <a:endParaRPr lang="en-US" altLang="ja-JP" sz="1600" dirty="0">
              <a:latin typeface="メイリオ" panose="020B0604030504040204" charset="-128"/>
              <a:ea typeface="メイリオ" panose="020B0604030504040204" charset="-128"/>
              <a:cs typeface="メイリオ" panose="020B0604030504040204" charset="-128"/>
            </a:endParaRPr>
          </a:p>
          <a:p>
            <a:pPr marL="342900" indent="-342900">
              <a:buAutoNum type="arabicParenBoth"/>
            </a:pPr>
            <a:r>
              <a:rPr lang="ja-JP" altLang="en-US" sz="1600" dirty="0">
                <a:latin typeface="メイリオ" panose="020B0604030504040204" charset="-128"/>
                <a:ea typeface="メイリオ" panose="020B0604030504040204" charset="-128"/>
                <a:cs typeface="メイリオ" panose="020B0604030504040204" charset="-128"/>
              </a:rPr>
              <a:t>色・匂い・物理性質など感覚器官に基づく製品情報</a:t>
            </a:r>
            <a:endParaRPr lang="en-US" altLang="ja-JP" sz="1600" dirty="0">
              <a:latin typeface="メイリオ" panose="020B0604030504040204" charset="-128"/>
              <a:ea typeface="メイリオ" panose="020B0604030504040204" charset="-128"/>
              <a:cs typeface="メイリオ" panose="020B0604030504040204" charset="-128"/>
            </a:endParaRPr>
          </a:p>
          <a:p>
            <a:pPr marL="342900" indent="-342900">
              <a:buAutoNum type="arabicParenBoth"/>
            </a:pPr>
            <a:r>
              <a:rPr lang="ja-JP" altLang="en-US" sz="1600" dirty="0">
                <a:latin typeface="メイリオ" panose="020B0604030504040204" charset="-128"/>
                <a:ea typeface="メイリオ" panose="020B0604030504040204" charset="-128"/>
                <a:cs typeface="メイリオ" panose="020B0604030504040204" charset="-128"/>
              </a:rPr>
              <a:t>微生物指標、衛生科学指標（検査機関での検査結果に沿って作成）</a:t>
            </a:r>
            <a:endParaRPr lang="en-US" altLang="ja-JP" sz="1600" dirty="0">
              <a:latin typeface="メイリオ" panose="020B0604030504040204" charset="-128"/>
              <a:ea typeface="メイリオ" panose="020B0604030504040204" charset="-128"/>
              <a:cs typeface="メイリオ" panose="020B0604030504040204" charset="-128"/>
            </a:endParaRPr>
          </a:p>
          <a:p>
            <a:pPr marL="342900" indent="-342900">
              <a:buAutoNum type="arabicParenBoth"/>
            </a:pPr>
            <a:r>
              <a:rPr lang="en-US" altLang="ja-JP" sz="1600" dirty="0">
                <a:latin typeface="メイリオ" panose="020B0604030504040204" charset="-128"/>
                <a:ea typeface="メイリオ" panose="020B0604030504040204" charset="-128"/>
                <a:cs typeface="メイリオ" panose="020B0604030504040204" charset="-128"/>
              </a:rPr>
              <a:t>pH</a:t>
            </a:r>
            <a:r>
              <a:rPr lang="ja-JP" altLang="en-US" sz="1600" dirty="0">
                <a:latin typeface="メイリオ" panose="020B0604030504040204" charset="-128"/>
                <a:ea typeface="メイリオ" panose="020B0604030504040204" charset="-128"/>
                <a:cs typeface="メイリオ" panose="020B0604030504040204" charset="-128"/>
              </a:rPr>
              <a:t>値と測定方法（パーマネント・脱毛・シミ取り関連製品、及びアルファヒドロキシ酸 </a:t>
            </a:r>
            <a:r>
              <a:rPr lang="en-US" altLang="ja-JP" sz="1600" dirty="0">
                <a:latin typeface="メイリオ" panose="020B0604030504040204" charset="-128"/>
                <a:ea typeface="メイリオ" panose="020B0604030504040204" charset="-128"/>
                <a:cs typeface="メイリオ" panose="020B0604030504040204" charset="-128"/>
              </a:rPr>
              <a:t>(AHA)</a:t>
            </a:r>
            <a:r>
              <a:rPr lang="ja-JP" altLang="en-US" sz="1600" dirty="0">
                <a:latin typeface="メイリオ" panose="020B0604030504040204" charset="-128"/>
                <a:ea typeface="メイリオ" panose="020B0604030504040204" charset="-128"/>
                <a:cs typeface="メイリオ" panose="020B0604030504040204" charset="-128"/>
              </a:rPr>
              <a:t>が</a:t>
            </a:r>
            <a:r>
              <a:rPr lang="en-US" altLang="ja-JP" sz="1600" dirty="0">
                <a:latin typeface="メイリオ" panose="020B0604030504040204" charset="-128"/>
                <a:ea typeface="メイリオ" panose="020B0604030504040204" charset="-128"/>
                <a:cs typeface="メイリオ" panose="020B0604030504040204" charset="-128"/>
              </a:rPr>
              <a:t>3%</a:t>
            </a:r>
            <a:r>
              <a:rPr lang="ja-JP" altLang="en-US" sz="1600" dirty="0">
                <a:latin typeface="メイリオ" panose="020B0604030504040204" charset="-128"/>
                <a:ea typeface="メイリオ" panose="020B0604030504040204" charset="-128"/>
                <a:cs typeface="メイリオ" panose="020B0604030504040204" charset="-128"/>
              </a:rPr>
              <a:t>以上含まれる製品のみ必要）</a:t>
            </a:r>
            <a:endParaRPr lang="en-US" altLang="ja-JP" sz="1600" dirty="0">
              <a:latin typeface="メイリオ" panose="020B0604030504040204" charset="-128"/>
              <a:ea typeface="メイリオ" panose="020B0604030504040204" charset="-128"/>
              <a:cs typeface="メイリオ" panose="020B0604030504040204" charset="-128"/>
            </a:endParaRPr>
          </a:p>
          <a:p>
            <a:pPr marL="342900" indent="-342900">
              <a:buAutoNum type="arabicParenBoth"/>
            </a:pPr>
            <a:r>
              <a:rPr lang="ja-JP" altLang="en-US" sz="1600" dirty="0">
                <a:latin typeface="メイリオ" panose="020B0604030504040204" charset="-128"/>
                <a:ea typeface="メイリオ" panose="020B0604030504040204" charset="-128"/>
                <a:cs typeface="メイリオ" panose="020B0604030504040204" charset="-128"/>
              </a:rPr>
              <a:t>日本での品質安全関連書類で、上記</a:t>
            </a:r>
            <a:r>
              <a:rPr lang="en-US" altLang="ja-JP" sz="1600" dirty="0">
                <a:latin typeface="メイリオ" panose="020B0604030504040204" charset="-128"/>
                <a:ea typeface="メイリオ" panose="020B0604030504040204" charset="-128"/>
                <a:cs typeface="メイリオ" panose="020B0604030504040204" charset="-128"/>
              </a:rPr>
              <a:t>(1)~(3)</a:t>
            </a:r>
            <a:r>
              <a:rPr lang="ja-JP" altLang="en-US" sz="1600" dirty="0">
                <a:latin typeface="メイリオ" panose="020B0604030504040204" charset="-128"/>
                <a:ea typeface="メイリオ" panose="020B0604030504040204" charset="-128"/>
                <a:cs typeface="メイリオ" panose="020B0604030504040204" charset="-128"/>
              </a:rPr>
              <a:t>に該当しない内容</a:t>
            </a:r>
            <a:endParaRPr lang="en-US" altLang="ja-JP" sz="1600" dirty="0">
              <a:latin typeface="メイリオ" panose="020B0604030504040204" charset="-128"/>
              <a:ea typeface="メイリオ" panose="020B0604030504040204" charset="-128"/>
              <a:cs typeface="メイリオ" panose="020B0604030504040204" charset="-128"/>
            </a:endParaRPr>
          </a:p>
          <a:p>
            <a:pPr marL="342900" indent="-342900">
              <a:buAutoNum type="arabicParenBoth"/>
            </a:pPr>
            <a:r>
              <a:rPr lang="ja-JP" altLang="en-US" sz="1600" dirty="0">
                <a:latin typeface="メイリオ" panose="020B0604030504040204" charset="-128"/>
                <a:ea typeface="メイリオ" panose="020B0604030504040204" charset="-128"/>
                <a:cs typeface="メイリオ" panose="020B0604030504040204" charset="-128"/>
              </a:rPr>
              <a:t>保存条件と保存期間</a:t>
            </a:r>
            <a:endParaRPr lang="en-US" altLang="ja-JP" sz="1600" dirty="0">
              <a:latin typeface="メイリオ" panose="020B0604030504040204" charset="-128"/>
              <a:ea typeface="メイリオ" panose="020B0604030504040204" charset="-128"/>
              <a:cs typeface="メイリオ" panose="020B0604030504040204" charset="-128"/>
            </a:endParaRPr>
          </a:p>
          <a:p>
            <a:pPr marL="342900" indent="-342900">
              <a:buAutoNum type="arabicParenBoth"/>
            </a:pPr>
            <a:r>
              <a:rPr lang="ja-JP" altLang="en-US" sz="1600" dirty="0">
                <a:latin typeface="メイリオ" panose="020B0604030504040204" charset="-128"/>
                <a:ea typeface="メイリオ" panose="020B0604030504040204" charset="-128"/>
                <a:cs typeface="メイリオ" panose="020B0604030504040204" charset="-128"/>
              </a:rPr>
              <a:t>＜化粧品衛生規範＞に従う旨の誓約書</a:t>
            </a:r>
            <a:endParaRPr lang="en-US" altLang="ja-JP" sz="1600" dirty="0">
              <a:latin typeface="メイリオ" panose="020B0604030504040204" charset="-128"/>
              <a:ea typeface="メイリオ" panose="020B0604030504040204" charset="-128"/>
              <a:cs typeface="メイリオ" panose="020B0604030504040204" charset="-128"/>
            </a:endParaRPr>
          </a:p>
          <a:p>
            <a:pPr marL="342900" indent="-342900">
              <a:buAutoNum type="arabicParenBoth"/>
            </a:pPr>
            <a:endParaRPr lang="en-US" altLang="ja-JP" sz="1600" dirty="0">
              <a:latin typeface="メイリオ" panose="020B0604030504040204" charset="-128"/>
              <a:ea typeface="メイリオ" panose="020B0604030504040204" charset="-128"/>
              <a:cs typeface="メイリオ" panose="020B0604030504040204" charset="-128"/>
            </a:endParaRPr>
          </a:p>
          <a:p>
            <a:r>
              <a:rPr lang="ja-JP" altLang="en-US" sz="1600" dirty="0">
                <a:latin typeface="メイリオ" panose="020B0604030504040204" charset="-128"/>
                <a:ea typeface="メイリオ" panose="020B0604030504040204" charset="-128"/>
                <a:cs typeface="メイリオ" panose="020B0604030504040204" charset="-128"/>
              </a:rPr>
              <a:t>＜</a:t>
            </a:r>
            <a:r>
              <a:rPr lang="ja-JP" altLang="en-US" sz="1600" dirty="0">
                <a:solidFill>
                  <a:srgbClr val="000000"/>
                </a:solidFill>
                <a:latin typeface="メイリオ" panose="020B0604030504040204" charset="-128"/>
                <a:ea typeface="メイリオ" panose="020B0604030504040204" charset="-128"/>
                <a:cs typeface="メイリオ" panose="020B0604030504040204" charset="-128"/>
              </a:rPr>
              <a:t>製品技術要求</a:t>
            </a:r>
            <a:r>
              <a:rPr lang="ja-JP" altLang="en-US" sz="1600" dirty="0">
                <a:latin typeface="メイリオ" panose="020B0604030504040204" charset="-128"/>
                <a:ea typeface="メイリオ" panose="020B0604030504040204" charset="-128"/>
                <a:cs typeface="メイリオ" panose="020B0604030504040204" charset="-128"/>
              </a:rPr>
              <a:t>＞</a:t>
            </a:r>
            <a:endParaRPr lang="en-US" altLang="ja-JP" sz="1600" dirty="0">
              <a:latin typeface="メイリオ" panose="020B0604030504040204" charset="-128"/>
              <a:ea typeface="メイリオ" panose="020B0604030504040204" charset="-128"/>
              <a:cs typeface="メイリオ" panose="020B0604030504040204" charset="-128"/>
            </a:endParaRPr>
          </a:p>
          <a:p>
            <a:pPr marL="342900" indent="-342900">
              <a:buAutoNum type="arabicParenBoth"/>
            </a:pPr>
            <a:r>
              <a:rPr lang="ja-JP" altLang="en-US" sz="1600" dirty="0">
                <a:latin typeface="メイリオ" panose="020B0604030504040204" charset="-128"/>
                <a:ea typeface="メイリオ" panose="020B0604030504040204" charset="-128"/>
                <a:cs typeface="メイリオ" panose="020B0604030504040204" charset="-128"/>
              </a:rPr>
              <a:t>製品成分（⇒ 資料③）</a:t>
            </a:r>
            <a:endParaRPr lang="en-US" altLang="ja-JP" sz="1600" dirty="0">
              <a:latin typeface="メイリオ" panose="020B0604030504040204" charset="-128"/>
              <a:ea typeface="メイリオ" panose="020B0604030504040204" charset="-128"/>
              <a:cs typeface="メイリオ" panose="020B0604030504040204" charset="-128"/>
            </a:endParaRPr>
          </a:p>
          <a:p>
            <a:pPr marL="342900" indent="-342900">
              <a:buAutoNum type="arabicParenBoth"/>
            </a:pPr>
            <a:r>
              <a:rPr lang="ja-JP" altLang="en-US" sz="1600" dirty="0">
                <a:latin typeface="メイリオ" panose="020B0604030504040204" charset="-128"/>
                <a:ea typeface="メイリオ" panose="020B0604030504040204" charset="-128"/>
                <a:cs typeface="メイリオ" panose="020B0604030504040204" charset="-128"/>
              </a:rPr>
              <a:t>生産過程（⇒ 資料⑬）</a:t>
            </a:r>
            <a:endParaRPr lang="en-US" altLang="ja-JP" sz="1600" dirty="0">
              <a:latin typeface="メイリオ" panose="020B0604030504040204" charset="-128"/>
              <a:ea typeface="メイリオ" panose="020B0604030504040204" charset="-128"/>
              <a:cs typeface="メイリオ" panose="020B0604030504040204" charset="-128"/>
            </a:endParaRPr>
          </a:p>
          <a:p>
            <a:pPr marL="342900" indent="-342900">
              <a:buFontTx/>
              <a:buAutoNum type="arabicParenBoth"/>
            </a:pPr>
            <a:r>
              <a:rPr lang="ja-JP" altLang="en-US" sz="1600" dirty="0">
                <a:latin typeface="メイリオ" panose="020B0604030504040204" charset="-128"/>
                <a:ea typeface="メイリオ" panose="020B0604030504040204" charset="-128"/>
                <a:cs typeface="メイリオ" panose="020B0604030504040204" charset="-128"/>
              </a:rPr>
              <a:t>色・匂い・物理性質など感覚器官に基づく製品情報</a:t>
            </a:r>
            <a:endParaRPr lang="en-US" altLang="ja-JP" sz="1600" dirty="0">
              <a:latin typeface="メイリオ" panose="020B0604030504040204" charset="-128"/>
              <a:ea typeface="メイリオ" panose="020B0604030504040204" charset="-128"/>
              <a:cs typeface="メイリオ" panose="020B0604030504040204" charset="-128"/>
            </a:endParaRPr>
          </a:p>
          <a:p>
            <a:pPr marL="342900" indent="-342900">
              <a:buAutoNum type="arabicParenBoth"/>
            </a:pPr>
            <a:r>
              <a:rPr lang="ja-JP" altLang="en-US" sz="1600" dirty="0">
                <a:latin typeface="メイリオ" panose="020B0604030504040204" charset="-128"/>
                <a:ea typeface="メイリオ" panose="020B0604030504040204" charset="-128"/>
                <a:cs typeface="メイリオ" panose="020B0604030504040204" charset="-128"/>
              </a:rPr>
              <a:t>微生物指標、衛生科学指標（検査機関での検査結果に沿って作成）</a:t>
            </a:r>
            <a:endParaRPr lang="en-US" altLang="ja-JP" sz="1600" dirty="0">
              <a:latin typeface="メイリオ" panose="020B0604030504040204" charset="-128"/>
              <a:ea typeface="メイリオ" panose="020B0604030504040204" charset="-128"/>
              <a:cs typeface="メイリオ" panose="020B0604030504040204" charset="-128"/>
            </a:endParaRPr>
          </a:p>
          <a:p>
            <a:pPr marL="342900" indent="-342900">
              <a:buFontTx/>
              <a:buAutoNum type="arabicParenBoth"/>
            </a:pPr>
            <a:r>
              <a:rPr lang="ja-JP" altLang="en-US" sz="1600" dirty="0">
                <a:latin typeface="メイリオ" panose="020B0604030504040204" charset="-128"/>
                <a:ea typeface="メイリオ" panose="020B0604030504040204" charset="-128"/>
                <a:cs typeface="メイリオ" panose="020B0604030504040204" charset="-128"/>
              </a:rPr>
              <a:t>使用方法と注意事項（⇒ 資料④）</a:t>
            </a:r>
            <a:endParaRPr lang="en-US" altLang="ja-JP" sz="1600" dirty="0">
              <a:latin typeface="メイリオ" panose="020B0604030504040204" charset="-128"/>
              <a:ea typeface="メイリオ" panose="020B0604030504040204" charset="-128"/>
              <a:cs typeface="メイリオ" panose="020B0604030504040204" charset="-128"/>
            </a:endParaRPr>
          </a:p>
          <a:p>
            <a:pPr marL="342900" indent="-342900">
              <a:buFontTx/>
              <a:buAutoNum type="arabicParenBoth"/>
            </a:pPr>
            <a:r>
              <a:rPr lang="ja-JP" altLang="en-US" sz="1600" dirty="0">
                <a:latin typeface="メイリオ" panose="020B0604030504040204" charset="-128"/>
                <a:ea typeface="メイリオ" panose="020B0604030504040204" charset="-128"/>
                <a:cs typeface="メイリオ" panose="020B0604030504040204" charset="-128"/>
              </a:rPr>
              <a:t>保存条件と保存</a:t>
            </a:r>
            <a:r>
              <a:rPr lang="ja-JP" altLang="en-US" sz="1600" dirty="0" smtClean="0">
                <a:latin typeface="メイリオ" panose="020B0604030504040204" charset="-128"/>
                <a:ea typeface="メイリオ" panose="020B0604030504040204" charset="-128"/>
                <a:cs typeface="メイリオ" panose="020B0604030504040204" charset="-128"/>
              </a:rPr>
              <a:t>期間</a:t>
            </a:r>
            <a:endParaRPr lang="en-US" altLang="ja-JP" sz="1600" dirty="0">
              <a:latin typeface="メイリオ" panose="020B0604030504040204" charset="-128"/>
              <a:ea typeface="メイリオ" panose="020B0604030504040204" charset="-128"/>
              <a:cs typeface="メイリオ" panose="020B0604030504040204" charset="-128"/>
            </a:endParaRPr>
          </a:p>
        </p:txBody>
      </p:sp>
      <p:sp>
        <p:nvSpPr>
          <p:cNvPr id="8" name="Title 3"/>
          <p:cNvSpPr txBox="1">
            <a:spLocks/>
          </p:cNvSpPr>
          <p:nvPr/>
        </p:nvSpPr>
        <p:spPr>
          <a:xfrm>
            <a:off x="0" y="0"/>
            <a:ext cx="9144000" cy="6473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kumimoji="1" lang="ja-JP" altLang="ja-JP" sz="2400" dirty="0">
                <a:latin typeface="メイリオ"/>
                <a:ea typeface="メイリオ"/>
                <a:cs typeface="メイリオ"/>
              </a:rPr>
              <a:t>6</a:t>
            </a:r>
            <a:r>
              <a:rPr kumimoji="1" lang="en-US" altLang="ja-JP" sz="2400" dirty="0">
                <a:latin typeface="メイリオ"/>
                <a:ea typeface="メイリオ"/>
                <a:cs typeface="メイリオ"/>
              </a:rPr>
              <a:t>.</a:t>
            </a:r>
            <a:r>
              <a:rPr kumimoji="1" lang="ja-JP" altLang="en-US" sz="2400" dirty="0">
                <a:latin typeface="メイリオ"/>
                <a:ea typeface="メイリオ"/>
                <a:cs typeface="メイリオ"/>
              </a:rPr>
              <a:t>品質安全規制要求、技術</a:t>
            </a:r>
            <a:r>
              <a:rPr kumimoji="1" lang="ja-JP" altLang="en-US" sz="2400" dirty="0">
                <a:solidFill>
                  <a:schemeClr val="bg1"/>
                </a:solidFill>
                <a:latin typeface="メイリオ"/>
                <a:ea typeface="メイリオ"/>
                <a:cs typeface="メイリオ"/>
              </a:rPr>
              <a:t>要求</a:t>
            </a:r>
            <a:r>
              <a:rPr lang="ja-JP" altLang="en-US" sz="2400" dirty="0" smtClean="0">
                <a:solidFill>
                  <a:schemeClr val="bg1"/>
                </a:solidFill>
                <a:latin typeface="メイリオ" panose="020B0604030504040204" charset="-128"/>
                <a:ea typeface="メイリオ" panose="020B0604030504040204" charset="-128"/>
                <a:cs typeface="メイリオ" panose="020B0604030504040204" charset="-128"/>
              </a:rPr>
              <a:t>（必要に応じて提出）</a:t>
            </a:r>
            <a:endParaRPr lang="en-US" altLang="ja-JP" sz="2400" dirty="0">
              <a:solidFill>
                <a:schemeClr val="bg1"/>
              </a:solidFill>
              <a:latin typeface="メイリオ" panose="020B0604030504040204" charset="-128"/>
              <a:ea typeface="メイリオ" panose="020B0604030504040204" charset="-128"/>
              <a:cs typeface="メイリオ" panose="020B0604030504040204" charset="-128"/>
            </a:endParaRPr>
          </a:p>
        </p:txBody>
      </p:sp>
    </p:spTree>
    <p:extLst>
      <p:ext uri="{BB962C8B-B14F-4D97-AF65-F5344CB8AC3E}">
        <p14:creationId xmlns:p14="http://schemas.microsoft.com/office/powerpoint/2010/main" val="3192205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451DCA4-75D8-8246-83F4-A806E56FC9EB}" type="slidenum">
              <a:rPr lang="en-US" smtClean="0"/>
              <a:t>11</a:t>
            </a:fld>
            <a:endParaRPr lang="en-US"/>
          </a:p>
        </p:txBody>
      </p:sp>
      <p:sp>
        <p:nvSpPr>
          <p:cNvPr id="6" name="Title 3"/>
          <p:cNvSpPr txBox="1">
            <a:spLocks/>
          </p:cNvSpPr>
          <p:nvPr/>
        </p:nvSpPr>
        <p:spPr>
          <a:xfrm>
            <a:off x="0" y="0"/>
            <a:ext cx="9144000" cy="6473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kumimoji="1" lang="en-US" altLang="ja-JP" sz="2400" dirty="0" smtClean="0">
                <a:latin typeface="メイリオ"/>
                <a:ea typeface="メイリオ"/>
                <a:cs typeface="メイリオ"/>
              </a:rPr>
              <a:t>7.</a:t>
            </a:r>
            <a:r>
              <a:rPr kumimoji="1" lang="ja-JP" altLang="en-US" sz="2400" dirty="0" smtClean="0">
                <a:latin typeface="メイリオ"/>
                <a:ea typeface="メイリオ"/>
                <a:cs typeface="メイリオ"/>
              </a:rPr>
              <a:t>委託</a:t>
            </a:r>
            <a:r>
              <a:rPr kumimoji="1" lang="ja-JP" altLang="en-US" sz="2400" dirty="0">
                <a:latin typeface="メイリオ"/>
                <a:ea typeface="メイリオ"/>
                <a:cs typeface="メイリオ"/>
              </a:rPr>
              <a:t>証明（委託生産の場合</a:t>
            </a:r>
            <a:r>
              <a:rPr kumimoji="1" lang="ja-JP" altLang="en-US" sz="2400" dirty="0" smtClean="0">
                <a:latin typeface="メイリオ"/>
                <a:ea typeface="メイリオ"/>
                <a:cs typeface="メイリオ"/>
              </a:rPr>
              <a:t>のみ）</a:t>
            </a:r>
            <a:endParaRPr lang="en-US" altLang="ja-JP" sz="2400" dirty="0">
              <a:solidFill>
                <a:schemeClr val="bg1"/>
              </a:solidFill>
              <a:latin typeface="メイリオ" panose="020B0604030504040204" charset="-128"/>
              <a:ea typeface="メイリオ" panose="020B0604030504040204" charset="-128"/>
              <a:cs typeface="メイリオ" panose="020B0604030504040204" charset="-128"/>
            </a:endParaRPr>
          </a:p>
        </p:txBody>
      </p:sp>
      <p:pic>
        <p:nvPicPr>
          <p:cNvPr id="7" name="図 6" descr="委託証明書例.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9284" y="1191433"/>
            <a:ext cx="3808101" cy="5388943"/>
          </a:xfrm>
          <a:prstGeom prst="rect">
            <a:avLst/>
          </a:prstGeom>
          <a:ln>
            <a:solidFill>
              <a:schemeClr val="tx1">
                <a:lumMod val="50000"/>
                <a:lumOff val="50000"/>
              </a:schemeClr>
            </a:solidFill>
          </a:ln>
        </p:spPr>
      </p:pic>
      <p:sp>
        <p:nvSpPr>
          <p:cNvPr id="8" name="テキスト ボックス 7"/>
          <p:cNvSpPr txBox="1"/>
          <p:nvPr/>
        </p:nvSpPr>
        <p:spPr>
          <a:xfrm>
            <a:off x="93263" y="791269"/>
            <a:ext cx="7403902" cy="307777"/>
          </a:xfrm>
          <a:prstGeom prst="rect">
            <a:avLst/>
          </a:prstGeom>
          <a:noFill/>
        </p:spPr>
        <p:txBody>
          <a:bodyPr wrap="none" rtlCol="0">
            <a:spAutoFit/>
          </a:bodyPr>
          <a:lstStyle/>
          <a:p>
            <a:r>
              <a:rPr kumimoji="1" lang="en-US" altLang="ja-JP" sz="1400" dirty="0" smtClean="0">
                <a:latin typeface="メイリオ"/>
                <a:ea typeface="メイリオ"/>
                <a:cs typeface="メイリオ"/>
              </a:rPr>
              <a:t>OEM</a:t>
            </a:r>
            <a:r>
              <a:rPr kumimoji="1" lang="ja-JP" altLang="en-US" sz="1400" dirty="0" smtClean="0">
                <a:latin typeface="メイリオ"/>
                <a:ea typeface="メイリオ"/>
                <a:cs typeface="メイリオ"/>
              </a:rPr>
              <a:t>委託をしている場合、製造元との委託関係を示す資料原本の準備が必要となります。</a:t>
            </a:r>
            <a:endParaRPr kumimoji="1" lang="ja-JP" altLang="en-US" sz="1400" dirty="0">
              <a:latin typeface="メイリオ"/>
              <a:ea typeface="メイリオ"/>
              <a:cs typeface="メイリオ"/>
            </a:endParaRPr>
          </a:p>
        </p:txBody>
      </p:sp>
    </p:spTree>
    <p:extLst>
      <p:ext uri="{BB962C8B-B14F-4D97-AF65-F5344CB8AC3E}">
        <p14:creationId xmlns:p14="http://schemas.microsoft.com/office/powerpoint/2010/main" val="2431158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451DCA4-75D8-8246-83F4-A806E56FC9EB}" type="slidenum">
              <a:rPr lang="en-US" smtClean="0"/>
              <a:t>12</a:t>
            </a:fld>
            <a:endParaRPr lang="en-US"/>
          </a:p>
        </p:txBody>
      </p:sp>
      <p:sp>
        <p:nvSpPr>
          <p:cNvPr id="6" name="Title 3"/>
          <p:cNvSpPr txBox="1">
            <a:spLocks/>
          </p:cNvSpPr>
          <p:nvPr/>
        </p:nvSpPr>
        <p:spPr>
          <a:xfrm>
            <a:off x="0" y="0"/>
            <a:ext cx="9144000" cy="6473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kumimoji="1" lang="en-US" altLang="ja-JP" sz="2400" dirty="0">
                <a:latin typeface="メイリオ"/>
                <a:ea typeface="メイリオ"/>
                <a:cs typeface="メイリオ"/>
              </a:rPr>
              <a:t>8.  </a:t>
            </a:r>
            <a:r>
              <a:rPr kumimoji="1" lang="ja-JP" altLang="en-US" sz="2400" dirty="0">
                <a:latin typeface="メイリオ"/>
                <a:ea typeface="メイリオ"/>
                <a:cs typeface="メイリオ"/>
              </a:rPr>
              <a:t>委託製造先の品質安全管理</a:t>
            </a:r>
            <a:r>
              <a:rPr kumimoji="1" lang="ja-JP" altLang="en-US" sz="2400" dirty="0" smtClean="0">
                <a:latin typeface="メイリオ"/>
                <a:ea typeface="メイリオ"/>
                <a:cs typeface="メイリオ"/>
              </a:rPr>
              <a:t>証明（委託生産の場合のみ）</a:t>
            </a:r>
            <a:endParaRPr kumimoji="1" lang="en-US" altLang="ja-JP" sz="2400" dirty="0">
              <a:latin typeface="メイリオ"/>
              <a:ea typeface="メイリオ"/>
              <a:cs typeface="メイリオ"/>
            </a:endParaRPr>
          </a:p>
        </p:txBody>
      </p:sp>
      <p:pic>
        <p:nvPicPr>
          <p:cNvPr id="8" name="図 7" descr="①自由販売証明　見本１.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9" y="1719580"/>
            <a:ext cx="3598217" cy="4636770"/>
          </a:xfrm>
          <a:prstGeom prst="rect">
            <a:avLst/>
          </a:prstGeom>
        </p:spPr>
      </p:pic>
      <p:pic>
        <p:nvPicPr>
          <p:cNvPr id="9" name="図 8" descr="池田工場審査登録証英語2018年9月9日.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240030" y="2418959"/>
            <a:ext cx="4768250" cy="3369488"/>
          </a:xfrm>
          <a:prstGeom prst="rect">
            <a:avLst/>
          </a:prstGeom>
        </p:spPr>
      </p:pic>
      <p:sp>
        <p:nvSpPr>
          <p:cNvPr id="10" name="正方形/長方形 9"/>
          <p:cNvSpPr/>
          <p:nvPr/>
        </p:nvSpPr>
        <p:spPr>
          <a:xfrm>
            <a:off x="6055824" y="2433958"/>
            <a:ext cx="1175888" cy="223406"/>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95235" y="815325"/>
            <a:ext cx="8758402" cy="738664"/>
          </a:xfrm>
          <a:prstGeom prst="rect">
            <a:avLst/>
          </a:prstGeom>
        </p:spPr>
        <p:txBody>
          <a:bodyPr wrap="none">
            <a:spAutoFit/>
          </a:bodyPr>
          <a:lstStyle/>
          <a:p>
            <a:r>
              <a:rPr kumimoji="1" lang="ja-JP" altLang="en-US" sz="1400" dirty="0" smtClean="0">
                <a:latin typeface="メイリオ"/>
                <a:ea typeface="メイリオ"/>
                <a:cs typeface="メイリオ"/>
              </a:rPr>
              <a:t>国際規格である</a:t>
            </a:r>
            <a:r>
              <a:rPr kumimoji="1" lang="en-US" altLang="ja-JP" sz="1400" dirty="0" smtClean="0">
                <a:latin typeface="メイリオ"/>
                <a:ea typeface="メイリオ"/>
                <a:cs typeface="メイリオ"/>
              </a:rPr>
              <a:t>ISO</a:t>
            </a:r>
            <a:r>
              <a:rPr kumimoji="1" lang="ja-JP" altLang="en-US" sz="1400" dirty="0" smtClean="0">
                <a:latin typeface="メイリオ"/>
                <a:ea typeface="メイリオ"/>
                <a:cs typeface="メイリオ"/>
              </a:rPr>
              <a:t>や</a:t>
            </a:r>
            <a:r>
              <a:rPr kumimoji="1" lang="en-US" altLang="ja-JP" sz="1400" dirty="0" smtClean="0">
                <a:latin typeface="メイリオ"/>
                <a:ea typeface="メイリオ"/>
                <a:cs typeface="メイリオ"/>
              </a:rPr>
              <a:t>GMP</a:t>
            </a:r>
            <a:r>
              <a:rPr kumimoji="1" lang="ja-JP" altLang="en-US" sz="1400" dirty="0" smtClean="0">
                <a:latin typeface="メイリオ"/>
                <a:ea typeface="メイリオ"/>
                <a:cs typeface="メイリオ"/>
              </a:rPr>
              <a:t>に関する証明が最も認められやすく、</a:t>
            </a:r>
            <a:r>
              <a:rPr kumimoji="1" lang="en-US" altLang="ja-JP" sz="1400" dirty="0" smtClean="0">
                <a:latin typeface="メイリオ"/>
                <a:ea typeface="メイリオ"/>
                <a:cs typeface="メイリオ"/>
              </a:rPr>
              <a:t>ISO</a:t>
            </a:r>
            <a:r>
              <a:rPr kumimoji="1" lang="ja-JP" altLang="en-US" sz="1400" dirty="0" smtClean="0">
                <a:latin typeface="メイリオ"/>
                <a:ea typeface="メイリオ"/>
                <a:cs typeface="メイリオ"/>
              </a:rPr>
              <a:t>資料もしくは、化粧品工業連合会から</a:t>
            </a:r>
            <a:endParaRPr kumimoji="1" lang="en-US" altLang="ja-JP" sz="1400" dirty="0" smtClean="0">
              <a:latin typeface="メイリオ"/>
              <a:ea typeface="メイリオ"/>
              <a:cs typeface="メイリオ"/>
            </a:endParaRPr>
          </a:p>
          <a:p>
            <a:r>
              <a:rPr kumimoji="1" lang="ja-JP" altLang="en-US" sz="1400" dirty="0" smtClean="0">
                <a:latin typeface="メイリオ"/>
                <a:ea typeface="メイリオ"/>
                <a:cs typeface="メイリオ"/>
              </a:rPr>
              <a:t>発給される自由販売証明に「</a:t>
            </a:r>
            <a:r>
              <a:rPr kumimoji="1" lang="en-US" altLang="ja-JP" sz="1400" dirty="0" smtClean="0">
                <a:latin typeface="メイリオ"/>
                <a:ea typeface="メイリオ"/>
                <a:cs typeface="メイリオ"/>
              </a:rPr>
              <a:t>ISO</a:t>
            </a:r>
            <a:r>
              <a:rPr kumimoji="1" lang="ja-JP" altLang="en-US" sz="1400" dirty="0" smtClean="0">
                <a:latin typeface="メイリオ"/>
                <a:ea typeface="メイリオ"/>
                <a:cs typeface="メイリオ"/>
              </a:rPr>
              <a:t>の化粧品</a:t>
            </a:r>
            <a:r>
              <a:rPr kumimoji="1" lang="en-US" altLang="ja-JP" sz="1400" dirty="0" smtClean="0">
                <a:latin typeface="メイリオ"/>
                <a:ea typeface="メイリオ"/>
                <a:cs typeface="メイリオ"/>
              </a:rPr>
              <a:t>GMP</a:t>
            </a:r>
            <a:r>
              <a:rPr kumimoji="1" lang="ja-JP" altLang="en-US" sz="1400" dirty="0" smtClean="0">
                <a:latin typeface="メイリオ"/>
                <a:ea typeface="メイリオ"/>
                <a:cs typeface="メイリオ"/>
              </a:rPr>
              <a:t>である</a:t>
            </a:r>
            <a:r>
              <a:rPr kumimoji="1" lang="en-US" altLang="ja-JP" sz="1400" dirty="0" smtClean="0">
                <a:latin typeface="メイリオ"/>
                <a:ea typeface="メイリオ"/>
                <a:cs typeface="メイリオ"/>
              </a:rPr>
              <a:t>ISO22716</a:t>
            </a:r>
            <a:r>
              <a:rPr kumimoji="1" lang="ja-JP" altLang="en-US" sz="1400" dirty="0" smtClean="0">
                <a:latin typeface="メイリオ"/>
                <a:ea typeface="メイリオ"/>
                <a:cs typeface="メイリオ"/>
              </a:rPr>
              <a:t>に基づき製造している」という旨が記載</a:t>
            </a:r>
            <a:endParaRPr kumimoji="1" lang="en-US" altLang="ja-JP" sz="1400" dirty="0" smtClean="0">
              <a:latin typeface="メイリオ"/>
              <a:ea typeface="メイリオ"/>
              <a:cs typeface="メイリオ"/>
            </a:endParaRPr>
          </a:p>
          <a:p>
            <a:r>
              <a:rPr kumimoji="1" lang="ja-JP" altLang="en-US" sz="1400" dirty="0" smtClean="0">
                <a:latin typeface="メイリオ"/>
                <a:ea typeface="メイリオ"/>
                <a:cs typeface="メイリオ"/>
              </a:rPr>
              <a:t>された書類でも提出可能です。</a:t>
            </a:r>
            <a:endParaRPr kumimoji="1" lang="en-US" altLang="ja-JP" sz="1400" dirty="0">
              <a:latin typeface="メイリオ"/>
              <a:ea typeface="メイリオ"/>
              <a:cs typeface="メイリオ"/>
            </a:endParaRPr>
          </a:p>
        </p:txBody>
      </p:sp>
      <p:sp>
        <p:nvSpPr>
          <p:cNvPr id="13" name="フレーム 12"/>
          <p:cNvSpPr/>
          <p:nvPr/>
        </p:nvSpPr>
        <p:spPr>
          <a:xfrm>
            <a:off x="435079" y="4209454"/>
            <a:ext cx="3410075" cy="458572"/>
          </a:xfrm>
          <a:prstGeom prst="frame">
            <a:avLst>
              <a:gd name="adj1" fmla="val 9863"/>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787104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4826" y="844969"/>
            <a:ext cx="4572000" cy="276999"/>
          </a:xfrm>
          <a:prstGeom prst="rect">
            <a:avLst/>
          </a:prstGeom>
        </p:spPr>
        <p:txBody>
          <a:bodyPr>
            <a:spAutoFit/>
          </a:bodyPr>
          <a:lstStyle/>
          <a:p>
            <a:r>
              <a:rPr lang="ja-JP" altLang="en-US" sz="1200" dirty="0" smtClean="0">
                <a:latin typeface="メイリオ" panose="020B0604030504040204" charset="-128"/>
                <a:ea typeface="メイリオ" panose="020B0604030504040204" charset="-128"/>
                <a:cs typeface="メイリオ" panose="020B0604030504040204" charset="-128"/>
              </a:rPr>
              <a:t>製造方法に関する下記のようなレシピ図のご準備が必要です。</a:t>
            </a:r>
            <a:endParaRPr lang="ja-JP" altLang="en-US" sz="1200" dirty="0">
              <a:latin typeface="メイリオ" panose="020B0604030504040204" charset="-128"/>
              <a:ea typeface="メイリオ" panose="020B0604030504040204" charset="-128"/>
              <a:cs typeface="メイリオ" panose="020B0604030504040204" charset="-128"/>
            </a:endParaRPr>
          </a:p>
        </p:txBody>
      </p:sp>
      <p:pic>
        <p:nvPicPr>
          <p:cNvPr id="3" name="Picture 2" descr="生産プロセス例①.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826" y="1474997"/>
            <a:ext cx="3841064" cy="5224557"/>
          </a:xfrm>
          <a:prstGeom prst="rect">
            <a:avLst/>
          </a:prstGeom>
        </p:spPr>
      </p:pic>
      <p:sp>
        <p:nvSpPr>
          <p:cNvPr id="13" name="Rectangle 12"/>
          <p:cNvSpPr/>
          <p:nvPr/>
        </p:nvSpPr>
        <p:spPr>
          <a:xfrm>
            <a:off x="592520" y="2021545"/>
            <a:ext cx="2444359" cy="89556"/>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生産プロセス例②.jpeg"/>
          <p:cNvPicPr>
            <a:picLocks noChangeAspect="1"/>
          </p:cNvPicPr>
          <p:nvPr/>
        </p:nvPicPr>
        <p:blipFill rotWithShape="1">
          <a:blip r:embed="rId3">
            <a:extLst>
              <a:ext uri="{28A0092B-C50C-407E-A947-70E740481C1C}">
                <a14:useLocalDpi xmlns:a14="http://schemas.microsoft.com/office/drawing/2010/main" val="0"/>
              </a:ext>
            </a:extLst>
          </a:blip>
          <a:srcRect b="61266"/>
          <a:stretch>
            <a:fillRect/>
          </a:stretch>
        </p:blipFill>
        <p:spPr>
          <a:xfrm>
            <a:off x="4464808" y="1474997"/>
            <a:ext cx="4176783" cy="2200533"/>
          </a:xfrm>
          <a:prstGeom prst="rect">
            <a:avLst/>
          </a:prstGeom>
        </p:spPr>
      </p:pic>
      <p:sp>
        <p:nvSpPr>
          <p:cNvPr id="15" name="Rectangle 14"/>
          <p:cNvSpPr/>
          <p:nvPr/>
        </p:nvSpPr>
        <p:spPr>
          <a:xfrm>
            <a:off x="4881178" y="1709900"/>
            <a:ext cx="2654241" cy="89556"/>
          </a:xfrm>
          <a:prstGeom prst="rect">
            <a:avLst/>
          </a:prstGeom>
          <a:solidFill>
            <a:srgbClr val="7F7F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8451DCA4-75D8-8246-83F4-A806E56FC9EB}" type="slidenum">
              <a:rPr lang="en-US" smtClean="0"/>
              <a:t>13</a:t>
            </a:fld>
            <a:endParaRPr lang="en-US"/>
          </a:p>
        </p:txBody>
      </p:sp>
      <p:sp>
        <p:nvSpPr>
          <p:cNvPr id="12" name="Title 3"/>
          <p:cNvSpPr txBox="1">
            <a:spLocks/>
          </p:cNvSpPr>
          <p:nvPr/>
        </p:nvSpPr>
        <p:spPr>
          <a:xfrm>
            <a:off x="0" y="0"/>
            <a:ext cx="9144000" cy="6473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kumimoji="1" lang="en-US" altLang="ja-JP" sz="2400" dirty="0">
                <a:latin typeface="メイリオ"/>
                <a:ea typeface="メイリオ"/>
                <a:cs typeface="メイリオ"/>
              </a:rPr>
              <a:t>9.</a:t>
            </a:r>
            <a:r>
              <a:rPr kumimoji="1" lang="ja-JP" altLang="en-US" sz="2400" dirty="0">
                <a:latin typeface="メイリオ"/>
                <a:ea typeface="メイリオ"/>
                <a:cs typeface="メイリオ"/>
              </a:rPr>
              <a:t> 生産プロセス</a:t>
            </a:r>
            <a:endParaRPr kumimoji="1" lang="en-US" altLang="ja-JP" sz="2400" dirty="0">
              <a:latin typeface="メイリオ"/>
              <a:ea typeface="メイリオ"/>
              <a:cs typeface="メイリオ"/>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451DCA4-75D8-8246-83F4-A806E56FC9EB}" type="slidenum">
              <a:rPr lang="en-US" smtClean="0"/>
              <a:t>14</a:t>
            </a:fld>
            <a:endParaRPr lang="en-US"/>
          </a:p>
        </p:txBody>
      </p:sp>
      <p:sp>
        <p:nvSpPr>
          <p:cNvPr id="6" name="Title 3"/>
          <p:cNvSpPr txBox="1">
            <a:spLocks/>
          </p:cNvSpPr>
          <p:nvPr/>
        </p:nvSpPr>
        <p:spPr>
          <a:xfrm>
            <a:off x="0" y="0"/>
            <a:ext cx="9144000" cy="73618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kumimoji="1" lang="en-US" altLang="ja-JP" sz="2400" dirty="0">
                <a:latin typeface="メイリオ"/>
                <a:ea typeface="メイリオ"/>
                <a:cs typeface="メイリオ"/>
              </a:rPr>
              <a:t>10.</a:t>
            </a:r>
            <a:r>
              <a:rPr kumimoji="1" lang="ja-JP" altLang="en-US" sz="2400" dirty="0">
                <a:latin typeface="メイリオ"/>
                <a:ea typeface="メイリオ"/>
                <a:cs typeface="メイリオ"/>
              </a:rPr>
              <a:t> 化粧品原料と原料提供元が狂牛病発生地域である場合</a:t>
            </a:r>
            <a:r>
              <a:rPr kumimoji="1" lang="ja-JP" altLang="en-US" sz="2400" dirty="0" smtClean="0">
                <a:latin typeface="メイリオ"/>
                <a:ea typeface="メイリオ"/>
                <a:cs typeface="メイリオ"/>
              </a:rPr>
              <a:t>のリスク資料　　　</a:t>
            </a:r>
            <a:endParaRPr kumimoji="1" lang="en-US" altLang="ja-JP" sz="2400" dirty="0" smtClean="0">
              <a:latin typeface="メイリオ"/>
              <a:ea typeface="メイリオ"/>
              <a:cs typeface="メイリオ"/>
            </a:endParaRPr>
          </a:p>
          <a:p>
            <a:pPr algn="l"/>
            <a:r>
              <a:rPr kumimoji="1" lang="ja-JP" altLang="ja-JP" sz="2400" dirty="0">
                <a:latin typeface="メイリオ"/>
                <a:ea typeface="メイリオ"/>
                <a:cs typeface="メイリオ"/>
              </a:rPr>
              <a:t>　</a:t>
            </a:r>
            <a:r>
              <a:rPr kumimoji="1" lang="ja-JP" altLang="en-US" sz="2400" dirty="0" smtClean="0">
                <a:latin typeface="メイリオ"/>
                <a:ea typeface="メイリオ"/>
                <a:cs typeface="メイリオ"/>
              </a:rPr>
              <a:t>（必要に応じて提出）</a:t>
            </a:r>
            <a:endParaRPr kumimoji="1" lang="en-US" altLang="ja-JP" sz="2400" dirty="0">
              <a:latin typeface="メイリオ"/>
              <a:ea typeface="メイリオ"/>
              <a:cs typeface="メイリオ"/>
            </a:endParaRPr>
          </a:p>
        </p:txBody>
      </p:sp>
      <p:pic>
        <p:nvPicPr>
          <p:cNvPr id="7" name="図 1" descr="安全リスク　例.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264" y="1545079"/>
            <a:ext cx="3971868" cy="2275874"/>
          </a:xfrm>
          <a:prstGeom prst="rect">
            <a:avLst/>
          </a:prstGeom>
        </p:spPr>
      </p:pic>
      <p:sp>
        <p:nvSpPr>
          <p:cNvPr id="8" name="Rectangle 4"/>
          <p:cNvSpPr/>
          <p:nvPr/>
        </p:nvSpPr>
        <p:spPr>
          <a:xfrm>
            <a:off x="477985" y="991282"/>
            <a:ext cx="8520138" cy="461665"/>
          </a:xfrm>
          <a:prstGeom prst="rect">
            <a:avLst/>
          </a:prstGeom>
        </p:spPr>
        <p:txBody>
          <a:bodyPr wrap="square">
            <a:spAutoFit/>
          </a:bodyPr>
          <a:lstStyle/>
          <a:p>
            <a:r>
              <a:rPr lang="en-US" sz="1200" dirty="0" smtClean="0">
                <a:latin typeface="メイリオ" panose="020B0604030504040204" charset="-128"/>
                <a:ea typeface="メイリオ" panose="020B0604030504040204" charset="-128"/>
                <a:cs typeface="メイリオ" panose="020B0604030504040204" charset="-128"/>
              </a:rPr>
              <a:t>安全上</a:t>
            </a:r>
            <a:r>
              <a:rPr lang="ja-JP" altLang="en-US" sz="1200" dirty="0" smtClean="0">
                <a:latin typeface="メイリオ" panose="020B0604030504040204" charset="-128"/>
                <a:ea typeface="メイリオ" panose="020B0604030504040204" charset="-128"/>
                <a:cs typeface="メイリオ" panose="020B0604030504040204" charset="-128"/>
              </a:rPr>
              <a:t>、</a:t>
            </a:r>
            <a:r>
              <a:rPr lang="en-US" sz="1200" dirty="0" err="1" smtClean="0">
                <a:latin typeface="メイリオ" panose="020B0604030504040204" charset="-128"/>
                <a:ea typeface="メイリオ" panose="020B0604030504040204" charset="-128"/>
                <a:cs typeface="メイリオ" panose="020B0604030504040204" charset="-128"/>
              </a:rPr>
              <a:t>リスク</a:t>
            </a:r>
            <a:r>
              <a:rPr lang="en-US" sz="1200" dirty="0" err="1">
                <a:latin typeface="メイリオ" panose="020B0604030504040204" charset="-128"/>
                <a:ea typeface="メイリオ" panose="020B0604030504040204" charset="-128"/>
                <a:cs typeface="メイリオ" panose="020B0604030504040204" charset="-128"/>
              </a:rPr>
              <a:t>となりうる物質がある場合、安全評価資料（化粧品に使用されている原料及びその出所</a:t>
            </a:r>
            <a:r>
              <a:rPr lang="en-US" sz="1200" dirty="0" err="1" smtClean="0">
                <a:latin typeface="メイリオ" panose="020B0604030504040204" charset="-128"/>
                <a:ea typeface="メイリオ" panose="020B0604030504040204" charset="-128"/>
                <a:cs typeface="メイリオ" panose="020B0604030504040204" charset="-128"/>
              </a:rPr>
              <a:t>がBSE</a:t>
            </a:r>
            <a:r>
              <a:rPr lang="en-US" sz="1200" dirty="0" smtClean="0">
                <a:latin typeface="メイリオ" panose="020B0604030504040204" charset="-128"/>
                <a:ea typeface="メイリオ" panose="020B0604030504040204" charset="-128"/>
                <a:cs typeface="メイリオ" panose="020B0604030504040204" charset="-128"/>
              </a:rPr>
              <a:t> 区域</a:t>
            </a:r>
          </a:p>
          <a:p>
            <a:r>
              <a:rPr lang="en-US" sz="1200" dirty="0" smtClean="0">
                <a:latin typeface="メイリオ" panose="020B0604030504040204" charset="-128"/>
                <a:ea typeface="メイリオ" panose="020B0604030504040204" charset="-128"/>
                <a:cs typeface="メイリオ" panose="020B0604030504040204" charset="-128"/>
              </a:rPr>
              <a:t>高リスク</a:t>
            </a:r>
            <a:r>
              <a:rPr lang="en-US" sz="1200" dirty="0">
                <a:latin typeface="メイリオ" panose="020B0604030504040204" charset="-128"/>
                <a:ea typeface="メイリオ" panose="020B0604030504040204" charset="-128"/>
                <a:cs typeface="メイリオ" panose="020B0604030504040204" charset="-128"/>
              </a:rPr>
              <a:t>物質使用制限/禁止要求に適合していることを示す誓約書）の提出が必要となります</a:t>
            </a:r>
            <a:r>
              <a:rPr lang="en-US" sz="1200" dirty="0" smtClean="0">
                <a:latin typeface="メイリオ" panose="020B0604030504040204" charset="-128"/>
                <a:ea typeface="メイリオ" panose="020B0604030504040204" charset="-128"/>
                <a:cs typeface="メイリオ" panose="020B0604030504040204" charset="-128"/>
              </a:rPr>
              <a:t>。</a:t>
            </a:r>
            <a:endParaRPr lang="en-US" sz="1200" dirty="0">
              <a:latin typeface="メイリオ" panose="020B0604030504040204" charset="-128"/>
              <a:ea typeface="メイリオ" panose="020B0604030504040204" charset="-128"/>
              <a:cs typeface="メイリオ" panose="020B0604030504040204" charset="-128"/>
            </a:endParaRPr>
          </a:p>
        </p:txBody>
      </p:sp>
      <p:sp>
        <p:nvSpPr>
          <p:cNvPr id="10" name="Title 3"/>
          <p:cNvSpPr txBox="1">
            <a:spLocks/>
          </p:cNvSpPr>
          <p:nvPr/>
        </p:nvSpPr>
        <p:spPr>
          <a:xfrm>
            <a:off x="0" y="3936543"/>
            <a:ext cx="9144000" cy="6277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kumimoji="1" lang="en-US" altLang="ja-JP" sz="2400" dirty="0" smtClean="0">
                <a:latin typeface="メイリオ"/>
                <a:ea typeface="メイリオ"/>
                <a:cs typeface="メイリオ"/>
              </a:rPr>
              <a:t>11.</a:t>
            </a:r>
            <a:r>
              <a:rPr kumimoji="1" lang="ja-JP" altLang="en-US" sz="2400" dirty="0" smtClean="0">
                <a:latin typeface="メイリオ"/>
                <a:ea typeface="メイリオ"/>
                <a:cs typeface="メイリオ"/>
              </a:rPr>
              <a:t>商品サンプル</a:t>
            </a:r>
            <a:endParaRPr kumimoji="1" lang="en-US" altLang="ja-JP" sz="2400" dirty="0">
              <a:latin typeface="メイリオ"/>
              <a:ea typeface="メイリオ"/>
              <a:cs typeface="メイリオ"/>
            </a:endParaRPr>
          </a:p>
        </p:txBody>
      </p:sp>
      <p:sp>
        <p:nvSpPr>
          <p:cNvPr id="11" name="Rectangle 4"/>
          <p:cNvSpPr/>
          <p:nvPr/>
        </p:nvSpPr>
        <p:spPr>
          <a:xfrm>
            <a:off x="477985" y="4981033"/>
            <a:ext cx="8520138" cy="830997"/>
          </a:xfrm>
          <a:prstGeom prst="rect">
            <a:avLst/>
          </a:prstGeom>
        </p:spPr>
        <p:txBody>
          <a:bodyPr wrap="square">
            <a:spAutoFit/>
          </a:bodyPr>
          <a:lstStyle/>
          <a:p>
            <a:r>
              <a:rPr lang="ja-JP" altLang="en-US" sz="1200" dirty="0" smtClean="0">
                <a:latin typeface="メイリオ" panose="020B0604030504040204" charset="-128"/>
                <a:ea typeface="メイリオ" panose="020B0604030504040204" charset="-128"/>
                <a:cs typeface="メイリオ" panose="020B0604030504040204" charset="-128"/>
              </a:rPr>
              <a:t>検査機関へ送るためのサンプル商品のご用意が必要となります。</a:t>
            </a:r>
            <a:endParaRPr lang="en-US" altLang="ja-JP" sz="1200" dirty="0" smtClean="0">
              <a:latin typeface="メイリオ" panose="020B0604030504040204" charset="-128"/>
              <a:ea typeface="メイリオ" panose="020B0604030504040204" charset="-128"/>
              <a:cs typeface="メイリオ" panose="020B0604030504040204" charset="-128"/>
            </a:endParaRPr>
          </a:p>
          <a:p>
            <a:r>
              <a:rPr lang="ja-JP" altLang="en-US" sz="1200" dirty="0" smtClean="0">
                <a:latin typeface="メイリオ" panose="020B0604030504040204" charset="-128"/>
                <a:ea typeface="メイリオ" panose="020B0604030504040204" charset="-128"/>
                <a:cs typeface="メイリオ" panose="020B0604030504040204" charset="-128"/>
              </a:rPr>
              <a:t>成分・パッケージ表記に問題がない状態にしてから、ご用意いただきます。</a:t>
            </a:r>
            <a:endParaRPr lang="en-US" altLang="ja-JP" sz="1200" dirty="0" smtClean="0">
              <a:latin typeface="メイリオ" panose="020B0604030504040204" charset="-128"/>
              <a:ea typeface="メイリオ" panose="020B0604030504040204" charset="-128"/>
              <a:cs typeface="メイリオ" panose="020B0604030504040204" charset="-128"/>
            </a:endParaRPr>
          </a:p>
          <a:p>
            <a:r>
              <a:rPr lang="ja-JP" altLang="en-US" sz="1200" dirty="0" smtClean="0">
                <a:latin typeface="メイリオ" panose="020B0604030504040204" charset="-128"/>
                <a:ea typeface="メイリオ" panose="020B0604030504040204" charset="-128"/>
                <a:cs typeface="メイリオ" panose="020B0604030504040204" charset="-128"/>
              </a:rPr>
              <a:t>具体的な数量は商品ごとにお伝えしますが、大体２５</a:t>
            </a:r>
            <a:r>
              <a:rPr lang="en-US" altLang="ja-JP" sz="1200" dirty="0" smtClean="0">
                <a:latin typeface="メイリオ" panose="020B0604030504040204" charset="-128"/>
                <a:ea typeface="メイリオ" panose="020B0604030504040204" charset="-128"/>
                <a:cs typeface="メイリオ" panose="020B0604030504040204" charset="-128"/>
              </a:rPr>
              <a:t>〜</a:t>
            </a:r>
            <a:r>
              <a:rPr lang="ja-JP" altLang="en-US" sz="1200" dirty="0" smtClean="0">
                <a:latin typeface="メイリオ" panose="020B0604030504040204" charset="-128"/>
                <a:ea typeface="メイリオ" panose="020B0604030504040204" charset="-128"/>
                <a:cs typeface="メイリオ" panose="020B0604030504040204" charset="-128"/>
              </a:rPr>
              <a:t>３０個ほど必要となります。</a:t>
            </a:r>
            <a:endParaRPr lang="en-US" altLang="ja-JP" sz="1200" dirty="0" smtClean="0">
              <a:latin typeface="メイリオ" panose="020B0604030504040204" charset="-128"/>
              <a:ea typeface="メイリオ" panose="020B0604030504040204" charset="-128"/>
              <a:cs typeface="メイリオ" panose="020B0604030504040204" charset="-128"/>
            </a:endParaRPr>
          </a:p>
          <a:p>
            <a:r>
              <a:rPr lang="ja-JP" altLang="en-US" sz="1200" dirty="0" smtClean="0">
                <a:latin typeface="メイリオ" panose="020B0604030504040204" charset="-128"/>
                <a:ea typeface="メイリオ" panose="020B0604030504040204" charset="-128"/>
                <a:cs typeface="メイリオ" panose="020B0604030504040204" charset="-128"/>
              </a:rPr>
              <a:t>（容量の少ない商品は、より多くのサンプルが必要となる場合もございます。）</a:t>
            </a:r>
            <a:endParaRPr lang="en-US" sz="1200" dirty="0">
              <a:latin typeface="メイリオ" panose="020B0604030504040204" charset="-128"/>
              <a:ea typeface="メイリオ" panose="020B0604030504040204" charset="-128"/>
              <a:cs typeface="メイリオ" panose="020B0604030504040204" charset="-128"/>
            </a:endParaRPr>
          </a:p>
        </p:txBody>
      </p:sp>
    </p:spTree>
    <p:extLst>
      <p:ext uri="{BB962C8B-B14F-4D97-AF65-F5344CB8AC3E}">
        <p14:creationId xmlns:p14="http://schemas.microsoft.com/office/powerpoint/2010/main" val="1649616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6154" y="274638"/>
            <a:ext cx="8089341" cy="647300"/>
          </a:xfrm>
          <a:noFill/>
          <a:ln>
            <a:noFill/>
          </a:ln>
        </p:spPr>
        <p:style>
          <a:lnRef idx="2">
            <a:schemeClr val="accent2"/>
          </a:lnRef>
          <a:fillRef idx="1">
            <a:schemeClr val="lt1"/>
          </a:fillRef>
          <a:effectRef idx="0">
            <a:schemeClr val="accent2"/>
          </a:effectRef>
          <a:fontRef idx="minor">
            <a:schemeClr val="dk1"/>
          </a:fontRef>
        </p:style>
        <p:txBody>
          <a:bodyPr>
            <a:normAutofit/>
          </a:bodyPr>
          <a:lstStyle/>
          <a:p>
            <a:r>
              <a:rPr lang="en-US" sz="2400" b="1" dirty="0">
                <a:solidFill>
                  <a:schemeClr val="bg2">
                    <a:lumMod val="25000"/>
                  </a:schemeClr>
                </a:solidFill>
                <a:latin typeface="メイリオ" panose="020B0604030504040204" charset="-128"/>
                <a:ea typeface="メイリオ" panose="020B0604030504040204" charset="-128"/>
                <a:cs typeface="メイリオ" panose="020B0604030504040204" charset="-128"/>
              </a:rPr>
              <a:t> </a:t>
            </a:r>
            <a:r>
              <a:rPr lang="en-US" altLang="ja-JP" sz="2400" b="1" dirty="0" smtClean="0">
                <a:solidFill>
                  <a:schemeClr val="bg2">
                    <a:lumMod val="25000"/>
                  </a:schemeClr>
                </a:solidFill>
                <a:latin typeface="メイリオ" panose="020B0604030504040204" charset="-128"/>
                <a:ea typeface="メイリオ" panose="020B0604030504040204" charset="-128"/>
                <a:cs typeface="メイリオ" panose="020B0604030504040204" charset="-128"/>
              </a:rPr>
              <a:t>NMPA</a:t>
            </a:r>
            <a:r>
              <a:rPr lang="ja-JP" altLang="en-US" sz="2400" b="1" dirty="0" smtClean="0">
                <a:solidFill>
                  <a:schemeClr val="bg2">
                    <a:lumMod val="25000"/>
                  </a:schemeClr>
                </a:solidFill>
                <a:latin typeface="メイリオ" panose="020B0604030504040204" charset="-128"/>
                <a:ea typeface="メイリオ" panose="020B0604030504040204" charset="-128"/>
                <a:cs typeface="メイリオ" panose="020B0604030504040204" charset="-128"/>
              </a:rPr>
              <a:t>申請</a:t>
            </a:r>
            <a:r>
              <a:rPr lang="ja-JP" altLang="en-US" sz="2400" b="1" dirty="0">
                <a:solidFill>
                  <a:schemeClr val="bg2">
                    <a:lumMod val="25000"/>
                  </a:schemeClr>
                </a:solidFill>
                <a:latin typeface="メイリオ" panose="020B0604030504040204" charset="-128"/>
                <a:ea typeface="メイリオ" panose="020B0604030504040204" charset="-128"/>
                <a:cs typeface="メイリオ" panose="020B0604030504040204" charset="-128"/>
              </a:rPr>
              <a:t>対象の商品</a:t>
            </a:r>
            <a:endParaRPr lang="en-US" sz="2400" b="1" dirty="0">
              <a:solidFill>
                <a:schemeClr val="bg2">
                  <a:lumMod val="25000"/>
                </a:schemeClr>
              </a:solidFill>
              <a:latin typeface="メイリオ" panose="020B0604030504040204" charset="-128"/>
              <a:ea typeface="メイリオ" panose="020B0604030504040204" charset="-128"/>
              <a:cs typeface="メイリオ" panose="020B0604030504040204" charset="-128"/>
            </a:endParaRPr>
          </a:p>
        </p:txBody>
      </p:sp>
      <p:cxnSp>
        <p:nvCxnSpPr>
          <p:cNvPr id="14" name="Straight Connector 13"/>
          <p:cNvCxnSpPr/>
          <p:nvPr/>
        </p:nvCxnSpPr>
        <p:spPr>
          <a:xfrm flipV="1">
            <a:off x="226154" y="921938"/>
            <a:ext cx="8715612" cy="9557"/>
          </a:xfrm>
          <a:prstGeom prst="line">
            <a:avLst/>
          </a:prstGeom>
        </p:spPr>
        <p:style>
          <a:lnRef idx="2">
            <a:schemeClr val="accent1"/>
          </a:lnRef>
          <a:fillRef idx="0">
            <a:schemeClr val="accent1"/>
          </a:fillRef>
          <a:effectRef idx="1">
            <a:schemeClr val="accent1"/>
          </a:effectRef>
          <a:fontRef idx="minor">
            <a:schemeClr val="tx1"/>
          </a:fontRef>
        </p:style>
      </p:cxnSp>
      <p:sp>
        <p:nvSpPr>
          <p:cNvPr id="26" name="正方形/長方形 7"/>
          <p:cNvSpPr/>
          <p:nvPr/>
        </p:nvSpPr>
        <p:spPr>
          <a:xfrm>
            <a:off x="191965" y="6125517"/>
            <a:ext cx="7571303" cy="461665"/>
          </a:xfrm>
          <a:prstGeom prst="rect">
            <a:avLst/>
          </a:prstGeom>
        </p:spPr>
        <p:txBody>
          <a:bodyPr wrap="none">
            <a:spAutoFit/>
          </a:bodyPr>
          <a:lstStyle/>
          <a:p>
            <a:r>
              <a:rPr lang="en-US" altLang="ja-JP" sz="1200" dirty="0">
                <a:latin typeface="メイリオ"/>
                <a:ea typeface="メイリオ"/>
                <a:cs typeface="メイリオ"/>
              </a:rPr>
              <a:t>【</a:t>
            </a:r>
            <a:r>
              <a:rPr lang="ja-JP" altLang="en-US" sz="1200" dirty="0">
                <a:latin typeface="メイリオ"/>
                <a:ea typeface="メイリオ"/>
                <a:cs typeface="メイリオ"/>
              </a:rPr>
              <a:t>費用</a:t>
            </a:r>
            <a:r>
              <a:rPr lang="en-US" altLang="ja-JP" sz="1200" dirty="0">
                <a:latin typeface="メイリオ"/>
                <a:ea typeface="メイリオ"/>
                <a:cs typeface="メイリオ"/>
              </a:rPr>
              <a:t>】</a:t>
            </a:r>
            <a:r>
              <a:rPr lang="ja-JP" altLang="en-US" sz="1200" dirty="0">
                <a:latin typeface="メイリオ"/>
                <a:ea typeface="メイリオ"/>
                <a:cs typeface="メイリオ"/>
              </a:rPr>
              <a:t>検査機関に確認の上、個別</a:t>
            </a:r>
            <a:r>
              <a:rPr lang="ja-JP" altLang="en-US" sz="1200" dirty="0" smtClean="0">
                <a:latin typeface="メイリオ"/>
                <a:ea typeface="メイリオ"/>
                <a:cs typeface="メイリオ"/>
              </a:rPr>
              <a:t>に概算見積り</a:t>
            </a:r>
            <a:r>
              <a:rPr lang="ja-JP" altLang="en-US" sz="1200" dirty="0">
                <a:latin typeface="メイリオ"/>
                <a:ea typeface="メイリオ"/>
                <a:cs typeface="メイリオ"/>
              </a:rPr>
              <a:t>をご提示致します。予算含め、お気軽にご相談ください。</a:t>
            </a:r>
            <a:endParaRPr lang="en-US" altLang="ja-JP" sz="1200" dirty="0">
              <a:latin typeface="メイリオ"/>
              <a:ea typeface="メイリオ"/>
              <a:cs typeface="メイリオ"/>
            </a:endParaRPr>
          </a:p>
          <a:p>
            <a:r>
              <a:rPr lang="en-US" altLang="ja-JP" sz="1200" dirty="0">
                <a:latin typeface="メイリオ"/>
                <a:ea typeface="メイリオ"/>
                <a:cs typeface="メイリオ"/>
              </a:rPr>
              <a:t>【</a:t>
            </a:r>
            <a:r>
              <a:rPr lang="ja-JP" altLang="en-US" sz="1200" dirty="0">
                <a:latin typeface="メイリオ"/>
                <a:ea typeface="メイリオ"/>
                <a:cs typeface="メイリオ"/>
              </a:rPr>
              <a:t>期間</a:t>
            </a:r>
            <a:r>
              <a:rPr lang="en-US" altLang="ja-JP" sz="1200" dirty="0">
                <a:latin typeface="メイリオ"/>
                <a:ea typeface="メイリオ"/>
                <a:cs typeface="メイリオ"/>
              </a:rPr>
              <a:t>】</a:t>
            </a:r>
            <a:r>
              <a:rPr lang="ja-JP" altLang="en-US" sz="1200" dirty="0">
                <a:latin typeface="メイリオ"/>
                <a:ea typeface="メイリオ"/>
                <a:cs typeface="メイリオ"/>
              </a:rPr>
              <a:t>申請</a:t>
            </a:r>
            <a:r>
              <a:rPr lang="en-US" altLang="ja-JP" sz="1200" dirty="0">
                <a:latin typeface="メイリオ"/>
                <a:ea typeface="メイリオ"/>
                <a:cs typeface="メイリオ"/>
              </a:rPr>
              <a:t>〜</a:t>
            </a:r>
            <a:r>
              <a:rPr lang="ja-JP" altLang="en-US" sz="1200" dirty="0">
                <a:latin typeface="メイリオ"/>
                <a:ea typeface="メイリオ"/>
                <a:cs typeface="メイリオ"/>
              </a:rPr>
              <a:t>認証までの期間を記載しております。申請前に書類の準備期間が必要です</a:t>
            </a:r>
            <a:r>
              <a:rPr lang="ja-JP" altLang="en-US" sz="1200" dirty="0" smtClean="0">
                <a:latin typeface="メイリオ"/>
                <a:ea typeface="メイリオ"/>
                <a:cs typeface="メイリオ"/>
              </a:rPr>
              <a:t>。</a:t>
            </a:r>
            <a:endParaRPr lang="en-US" altLang="ja-JP" sz="1200" dirty="0" smtClean="0">
              <a:latin typeface="メイリオ"/>
              <a:ea typeface="メイリオ"/>
              <a:cs typeface="メイリオ"/>
            </a:endParaRPr>
          </a:p>
        </p:txBody>
      </p:sp>
      <p:sp>
        <p:nvSpPr>
          <p:cNvPr id="27" name="正方形/長方形 13"/>
          <p:cNvSpPr/>
          <p:nvPr/>
        </p:nvSpPr>
        <p:spPr>
          <a:xfrm>
            <a:off x="191965" y="1584912"/>
            <a:ext cx="3585303" cy="2994078"/>
          </a:xfrm>
          <a:prstGeom prst="rect">
            <a:avLst/>
          </a:prstGeom>
          <a:no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t"/>
          <a:lstStyle/>
          <a:p>
            <a:r>
              <a:rPr lang="ja-JP" altLang="en-US"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非特殊化粧品</a:t>
            </a:r>
            <a:endParaRPr lang="en-US" altLang="ja-JP"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endParaRPr lang="en-US" altLang="ja-JP"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r>
              <a:rPr lang="ja-JP" altLang="en-US"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＜備案申請</a:t>
            </a:r>
            <a:r>
              <a:rPr lang="ja-JP" altLang="en-US" sz="14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方式＞</a:t>
            </a:r>
            <a:endParaRPr lang="en-US" altLang="ja-JP"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r>
              <a:rPr lang="ja-JP" altLang="en-US"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申請</a:t>
            </a:r>
            <a:r>
              <a:rPr lang="en-US" altLang="ja-JP"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a:t>
            </a:r>
            <a:r>
              <a:rPr lang="ja-JP" altLang="en-US"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認証：約 </a:t>
            </a:r>
            <a:r>
              <a:rPr lang="ja-JP" altLang="ja-JP"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6</a:t>
            </a:r>
            <a:r>
              <a:rPr lang="en-US" altLang="ja-JP"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a:t>
            </a:r>
            <a:r>
              <a:rPr lang="ja-JP" altLang="ja-JP"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8</a:t>
            </a:r>
            <a:r>
              <a:rPr lang="ja-JP" altLang="en-US"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ヶ月</a:t>
            </a:r>
            <a:endParaRPr lang="en-US" altLang="ja-JP"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r>
              <a:rPr lang="ja-JP" altLang="en-US"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（うち検査機関の検査：</a:t>
            </a:r>
            <a:r>
              <a:rPr lang="en-US" altLang="ja-JP"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2〜3</a:t>
            </a:r>
            <a:r>
              <a:rPr lang="ja-JP" altLang="en-US"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ヶ月）</a:t>
            </a:r>
            <a:endParaRPr lang="en-US" altLang="ja-JP"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endParaRPr lang="en-US" altLang="ja-JP"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endParaRPr lang="en-US" altLang="ja-JP"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endParaRPr lang="en-US" altLang="ja-JP"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r>
              <a:rPr kumimoji="1" lang="ja-JP" altLang="en-US"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＜新原料申請</a:t>
            </a:r>
            <a:r>
              <a:rPr kumimoji="1" lang="ja-JP" altLang="en-US" sz="14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a:t>
            </a:r>
            <a:endParaRPr kumimoji="1" lang="en-US" altLang="ja-JP"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r>
              <a:rPr lang="ja-JP" altLang="en-US"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申請</a:t>
            </a:r>
            <a:r>
              <a:rPr lang="en-US" altLang="ja-JP"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a:t>
            </a:r>
            <a:r>
              <a:rPr lang="ja-JP" altLang="en-US"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認証：</a:t>
            </a:r>
            <a:r>
              <a:rPr lang="en-US" altLang="ja-JP"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1</a:t>
            </a:r>
            <a:r>
              <a:rPr lang="ja-JP" altLang="en-US"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年</a:t>
            </a:r>
            <a:r>
              <a:rPr lang="ja-JP" altLang="en-US" sz="14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以上</a:t>
            </a:r>
            <a:endParaRPr lang="ja-JP" altLang="en-US"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p:txBody>
      </p:sp>
      <p:sp>
        <p:nvSpPr>
          <p:cNvPr id="28" name="正方形/長方形 14"/>
          <p:cNvSpPr/>
          <p:nvPr/>
        </p:nvSpPr>
        <p:spPr>
          <a:xfrm>
            <a:off x="3908153" y="1584912"/>
            <a:ext cx="5033613" cy="2994078"/>
          </a:xfrm>
          <a:prstGeom prst="rect">
            <a:avLst/>
          </a:prstGeom>
          <a:noFill/>
          <a:ln>
            <a:solidFill>
              <a:srgbClr val="E46C0A"/>
            </a:solidFill>
          </a:ln>
        </p:spPr>
        <p:style>
          <a:lnRef idx="1">
            <a:schemeClr val="accent1"/>
          </a:lnRef>
          <a:fillRef idx="3">
            <a:schemeClr val="accent1"/>
          </a:fillRef>
          <a:effectRef idx="2">
            <a:schemeClr val="accent1"/>
          </a:effectRef>
          <a:fontRef idx="minor">
            <a:schemeClr val="lt1"/>
          </a:fontRef>
        </p:style>
        <p:txBody>
          <a:bodyPr rtlCol="0" anchor="t"/>
          <a:lstStyle/>
          <a:p>
            <a:r>
              <a:rPr lang="ja-JP" altLang="en-US"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特殊化粧品</a:t>
            </a:r>
            <a:endParaRPr lang="en-US" altLang="ja-JP"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endParaRPr lang="en-US" altLang="ja-JP"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r>
              <a:rPr lang="ja-JP" altLang="en-US"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特殊効能を謳う商品が対象</a:t>
            </a:r>
            <a:endParaRPr lang="en-US" altLang="ja-JP"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r>
              <a:rPr lang="ja-JP" altLang="en-US"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日焼け止め類、シミ</a:t>
            </a:r>
            <a:r>
              <a:rPr lang="ja-JP" altLang="en-US" sz="14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・ニキビ除去（</a:t>
            </a:r>
            <a:r>
              <a:rPr lang="ja-JP" altLang="en-US"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美白類含む）、</a:t>
            </a:r>
          </a:p>
          <a:p>
            <a:r>
              <a:rPr lang="ja-JP" altLang="en-US" sz="14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消臭類、除毛類、染毛・ヘアカラー類</a:t>
            </a:r>
            <a:r>
              <a:rPr lang="ja-JP" altLang="en-US"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a:t>
            </a:r>
            <a:r>
              <a:rPr lang="ja-JP" altLang="en-US" sz="14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パーマ液、シェイプアップ、バスト類、</a:t>
            </a:r>
            <a:r>
              <a:rPr lang="ja-JP" altLang="en-US"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育毛・養毛剤</a:t>
            </a:r>
            <a:endParaRPr lang="en-US" altLang="ja-JP"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endParaRPr lang="en-US" altLang="ja-JP"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r>
              <a:rPr kumimoji="1" lang="ja-JP" altLang="en-US"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＜普通申請方式＞</a:t>
            </a:r>
            <a:endParaRPr kumimoji="1" lang="en-US" altLang="ja-JP"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r>
              <a:rPr lang="ja-JP" altLang="en-US"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申請</a:t>
            </a:r>
            <a:r>
              <a:rPr lang="en-US" altLang="ja-JP"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a:t>
            </a:r>
            <a:r>
              <a:rPr lang="ja-JP" altLang="en-US"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認証：約 </a:t>
            </a:r>
            <a:r>
              <a:rPr lang="ja-JP" altLang="zh-CN"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9</a:t>
            </a:r>
            <a:r>
              <a:rPr lang="en-US" altLang="ja-JP"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〜12</a:t>
            </a:r>
            <a:r>
              <a:rPr lang="ja-JP" altLang="en-US"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ヶ月</a:t>
            </a:r>
            <a:endParaRPr lang="en-US" altLang="ja-JP"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r>
              <a:rPr kumimoji="1" lang="ja-JP" altLang="en-US"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（うち検査機関の検査：</a:t>
            </a:r>
            <a:r>
              <a:rPr kumimoji="1" lang="en-US" altLang="ja-JP"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3〜4</a:t>
            </a:r>
            <a:r>
              <a:rPr kumimoji="1" lang="ja-JP" altLang="en-US"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ヶ月）</a:t>
            </a:r>
            <a:endParaRPr kumimoji="1" lang="en-US" altLang="ja-JP"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endParaRPr kumimoji="1" lang="en-US" altLang="ja-JP"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r>
              <a:rPr kumimoji="1" lang="ja-JP" altLang="en-US"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＜新原料申請</a:t>
            </a:r>
            <a:r>
              <a:rPr kumimoji="1" lang="ja-JP" altLang="en-US" sz="14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a:t>
            </a:r>
            <a:endParaRPr kumimoji="1" lang="en-US" altLang="ja-JP"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r>
              <a:rPr lang="ja-JP" altLang="en-US"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申請</a:t>
            </a:r>
            <a:r>
              <a:rPr lang="en-US" altLang="ja-JP"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a:t>
            </a:r>
            <a:r>
              <a:rPr lang="ja-JP" altLang="en-US"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認証：</a:t>
            </a:r>
            <a:r>
              <a:rPr lang="en-US" altLang="ja-JP"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1</a:t>
            </a:r>
            <a:r>
              <a:rPr lang="ja-JP" altLang="en-US"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年</a:t>
            </a:r>
            <a:r>
              <a:rPr lang="ja-JP" altLang="en-US" sz="14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以上</a:t>
            </a:r>
            <a:endParaRPr lang="en-US" altLang="ja-JP"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p:txBody>
      </p:sp>
      <p:sp>
        <p:nvSpPr>
          <p:cNvPr id="29" name="正方形/長方形 15"/>
          <p:cNvSpPr/>
          <p:nvPr/>
        </p:nvSpPr>
        <p:spPr>
          <a:xfrm>
            <a:off x="191965" y="4723660"/>
            <a:ext cx="1190322" cy="1328497"/>
          </a:xfrm>
          <a:prstGeom prst="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医薬品</a:t>
            </a:r>
            <a:endParaRPr lang="en-US" altLang="ja-JP"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p:txBody>
      </p:sp>
      <p:sp>
        <p:nvSpPr>
          <p:cNvPr id="30" name="正方形/長方形 16"/>
          <p:cNvSpPr/>
          <p:nvPr/>
        </p:nvSpPr>
        <p:spPr>
          <a:xfrm>
            <a:off x="3905720" y="4723660"/>
            <a:ext cx="2376805" cy="822472"/>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栄養補助</a:t>
            </a:r>
            <a:r>
              <a:rPr kumimoji="1" lang="ja-JP" altLang="en-US"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食品</a:t>
            </a:r>
            <a:endPar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r>
              <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＜備案申請方式＞</a:t>
            </a:r>
            <a:endPar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r>
              <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申請</a:t>
            </a:r>
            <a:r>
              <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a:t>
            </a:r>
            <a:r>
              <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認証：</a:t>
            </a:r>
            <a:r>
              <a:rPr kumimoji="1"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 </a:t>
            </a:r>
            <a:r>
              <a:rPr kumimoji="1" lang="ja-JP" altLang="en-US"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約３年</a:t>
            </a:r>
            <a:endPar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p:txBody>
      </p:sp>
      <p:sp>
        <p:nvSpPr>
          <p:cNvPr id="47" name="正方形/長方形 17"/>
          <p:cNvSpPr/>
          <p:nvPr/>
        </p:nvSpPr>
        <p:spPr>
          <a:xfrm>
            <a:off x="6422721" y="4717071"/>
            <a:ext cx="2519045" cy="822472"/>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Ⅱ</a:t>
            </a:r>
            <a:r>
              <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　機能性保健</a:t>
            </a:r>
            <a:r>
              <a:rPr lang="ja-JP" altLang="en-US"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食品</a:t>
            </a:r>
            <a:endPar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r>
              <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a:t>
            </a:r>
            <a:r>
              <a:rPr kumimoji="1"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普通申請方式</a:t>
            </a:r>
            <a:r>
              <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a:t>
            </a:r>
            <a:endPar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r>
              <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申請</a:t>
            </a:r>
            <a:r>
              <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a:t>
            </a:r>
            <a:r>
              <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認証</a:t>
            </a:r>
            <a:r>
              <a:rPr lang="ja-JP" altLang="en-US"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：約３年</a:t>
            </a:r>
            <a:endParaRPr kumimoji="1"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p:txBody>
      </p:sp>
      <p:sp>
        <p:nvSpPr>
          <p:cNvPr id="13" name="正方形/長方形 15"/>
          <p:cNvSpPr/>
          <p:nvPr/>
        </p:nvSpPr>
        <p:spPr>
          <a:xfrm>
            <a:off x="1497882" y="4718414"/>
            <a:ext cx="1123411" cy="1328497"/>
          </a:xfrm>
          <a:prstGeom prst="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医薬品</a:t>
            </a:r>
          </a:p>
          <a:p>
            <a:r>
              <a:rPr lang="ja-JP" altLang="en-US"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包装</a:t>
            </a:r>
          </a:p>
          <a:p>
            <a:endParaRPr lang="ja-JP" altLang="en-US"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r>
              <a:rPr lang="ja-JP" altLang="en-US"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医薬品</a:t>
            </a:r>
          </a:p>
          <a:p>
            <a:r>
              <a:rPr lang="ja-JP" altLang="en-US"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添加物</a:t>
            </a:r>
          </a:p>
        </p:txBody>
      </p:sp>
      <p:sp>
        <p:nvSpPr>
          <p:cNvPr id="15" name="正方形/長方形 15"/>
          <p:cNvSpPr/>
          <p:nvPr/>
        </p:nvSpPr>
        <p:spPr>
          <a:xfrm>
            <a:off x="2771420" y="4723660"/>
            <a:ext cx="997217" cy="1328497"/>
          </a:xfrm>
          <a:prstGeom prst="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医療</a:t>
            </a:r>
            <a:r>
              <a:rPr lang="ja-JP" altLang="en-US"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機器</a:t>
            </a:r>
          </a:p>
        </p:txBody>
      </p:sp>
      <p:sp>
        <p:nvSpPr>
          <p:cNvPr id="6" name="Slide Number Placeholder 5"/>
          <p:cNvSpPr>
            <a:spLocks noGrp="1"/>
          </p:cNvSpPr>
          <p:nvPr>
            <p:ph type="sldNum" sz="quarter" idx="12"/>
          </p:nvPr>
        </p:nvSpPr>
        <p:spPr>
          <a:xfrm>
            <a:off x="6553200" y="6321640"/>
            <a:ext cx="2133600" cy="365125"/>
          </a:xfrm>
        </p:spPr>
        <p:txBody>
          <a:bodyPr/>
          <a:lstStyle/>
          <a:p>
            <a:fld id="{8451DCA4-75D8-8246-83F4-A806E56FC9EB}" type="slidenum">
              <a:rPr lang="en-US" smtClean="0"/>
              <a:t>2</a:t>
            </a:fld>
            <a:endParaRPr lang="en-US" dirty="0"/>
          </a:p>
        </p:txBody>
      </p:sp>
      <p:sp>
        <p:nvSpPr>
          <p:cNvPr id="2" name="文本框 1"/>
          <p:cNvSpPr txBox="1"/>
          <p:nvPr/>
        </p:nvSpPr>
        <p:spPr>
          <a:xfrm>
            <a:off x="3905720" y="5603806"/>
            <a:ext cx="5033340" cy="276999"/>
          </a:xfrm>
          <a:prstGeom prst="rect">
            <a:avLst/>
          </a:prstGeom>
          <a:noFill/>
        </p:spPr>
        <p:txBody>
          <a:bodyPr wrap="square" rtlCol="0">
            <a:spAutoFit/>
          </a:bodyPr>
          <a:lstStyle/>
          <a:p>
            <a:r>
              <a:rPr lang="en-US" altLang="ja-JP" sz="1200" dirty="0" smtClean="0">
                <a:latin typeface="メイリオ"/>
                <a:ea typeface="メイリオ"/>
                <a:cs typeface="メイリオ"/>
              </a:rPr>
              <a:t>※</a:t>
            </a:r>
            <a:r>
              <a:rPr lang="ja-JP" altLang="en-US" sz="1200" dirty="0" smtClean="0">
                <a:latin typeface="メイリオ"/>
                <a:ea typeface="メイリオ"/>
                <a:cs typeface="メイリオ"/>
              </a:rPr>
              <a:t>食品</a:t>
            </a:r>
            <a:r>
              <a:rPr lang="ja-JP" altLang="en-US" sz="1200" dirty="0">
                <a:latin typeface="メイリオ"/>
                <a:ea typeface="メイリオ"/>
                <a:cs typeface="メイリオ"/>
              </a:rPr>
              <a:t>は旧制度では</a:t>
            </a:r>
            <a:r>
              <a:rPr lang="en-US" altLang="ja-JP" sz="1200" dirty="0">
                <a:latin typeface="メイリオ"/>
                <a:ea typeface="メイリオ"/>
                <a:cs typeface="メイリオ"/>
              </a:rPr>
              <a:t>CFDA</a:t>
            </a:r>
            <a:r>
              <a:rPr lang="ja-JP" altLang="en-US" sz="1200" dirty="0" smtClean="0">
                <a:latin typeface="メイリオ"/>
                <a:ea typeface="メイリオ"/>
                <a:cs typeface="メイリオ"/>
              </a:rPr>
              <a:t>管轄、新制度</a:t>
            </a:r>
            <a:r>
              <a:rPr lang="ja-JP" altLang="en-US" sz="1200" dirty="0">
                <a:latin typeface="メイリオ"/>
                <a:ea typeface="メイリオ"/>
                <a:cs typeface="メイリオ"/>
              </a:rPr>
              <a:t>では</a:t>
            </a:r>
            <a:r>
              <a:rPr lang="en-US" altLang="ja-JP" sz="1200" dirty="0">
                <a:latin typeface="メイリオ"/>
                <a:ea typeface="メイリオ"/>
                <a:cs typeface="メイリオ"/>
              </a:rPr>
              <a:t>NMPA</a:t>
            </a:r>
            <a:r>
              <a:rPr lang="ja-JP" altLang="en-US" sz="1200" dirty="0">
                <a:latin typeface="メイリオ"/>
                <a:ea typeface="メイリオ"/>
                <a:cs typeface="メイリオ"/>
              </a:rPr>
              <a:t>から外されて</a:t>
            </a:r>
            <a:r>
              <a:rPr lang="ja-JP" altLang="en-US" sz="1200" dirty="0" smtClean="0">
                <a:latin typeface="メイリオ"/>
                <a:ea typeface="メイリオ"/>
                <a:cs typeface="メイリオ"/>
              </a:rPr>
              <a:t>います。</a:t>
            </a:r>
            <a:endParaRPr lang="ja-JP" altLang="en-US" sz="1200" dirty="0">
              <a:latin typeface="メイリオ"/>
              <a:ea typeface="メイリオ"/>
              <a:cs typeface="メイリオ"/>
            </a:endParaRPr>
          </a:p>
        </p:txBody>
      </p:sp>
      <p:sp>
        <p:nvSpPr>
          <p:cNvPr id="16" name="文本框 2"/>
          <p:cNvSpPr txBox="1"/>
          <p:nvPr/>
        </p:nvSpPr>
        <p:spPr>
          <a:xfrm>
            <a:off x="191965" y="945600"/>
            <a:ext cx="8715612" cy="630942"/>
          </a:xfrm>
          <a:prstGeom prst="rect">
            <a:avLst/>
          </a:prstGeom>
          <a:noFill/>
        </p:spPr>
        <p:txBody>
          <a:bodyPr wrap="square" rtlCol="0">
            <a:spAutoFit/>
          </a:bodyPr>
          <a:lstStyle/>
          <a:p>
            <a:pPr>
              <a:lnSpc>
                <a:spcPct val="150000"/>
              </a:lnSpc>
            </a:pPr>
            <a:r>
              <a:rPr lang="en-US" altLang="zh-CN" sz="1200" dirty="0" smtClean="0"/>
              <a:t>NMPA</a:t>
            </a:r>
            <a:r>
              <a:rPr lang="en-US" altLang="en-US" sz="1200" dirty="0"/>
              <a:t>(</a:t>
            </a:r>
            <a:r>
              <a:rPr lang="en-US" altLang="ja-JP" sz="1200" dirty="0" err="1" smtClean="0"/>
              <a:t>Natioal</a:t>
            </a:r>
            <a:r>
              <a:rPr lang="ja-JP" altLang="en-US" sz="1200" dirty="0" smtClean="0"/>
              <a:t> </a:t>
            </a:r>
            <a:r>
              <a:rPr lang="en-US" altLang="ja-JP" sz="1200" dirty="0" smtClean="0"/>
              <a:t>Medical</a:t>
            </a:r>
            <a:r>
              <a:rPr lang="ja-JP" altLang="en-US" sz="1200" dirty="0" smtClean="0"/>
              <a:t> </a:t>
            </a:r>
            <a:r>
              <a:rPr lang="en-US" altLang="ja-JP" sz="1200" dirty="0" smtClean="0"/>
              <a:t>Products</a:t>
            </a:r>
            <a:r>
              <a:rPr lang="ja-JP" altLang="en-US" sz="1200" dirty="0" smtClean="0"/>
              <a:t> </a:t>
            </a:r>
            <a:r>
              <a:rPr lang="en-US" altLang="ja-JP" sz="1200" dirty="0" smtClean="0"/>
              <a:t>Administration)</a:t>
            </a:r>
            <a:r>
              <a:rPr lang="ja-JP" altLang="en-US" sz="1200" dirty="0" smtClean="0"/>
              <a:t>とは、国家</a:t>
            </a:r>
            <a:r>
              <a:rPr lang="ja-JP" altLang="en-US" sz="1200" dirty="0"/>
              <a:t>薬品監督管理局（中国薬事当局、日本では</a:t>
            </a:r>
            <a:r>
              <a:rPr lang="en-US" altLang="ja-JP" sz="1200" dirty="0"/>
              <a:t>PMDA</a:t>
            </a:r>
            <a:r>
              <a:rPr lang="ja-JP" altLang="en-US" sz="1200" dirty="0"/>
              <a:t>に</a:t>
            </a:r>
            <a:r>
              <a:rPr lang="ja-JP" altLang="en-US" sz="1200" dirty="0" smtClean="0"/>
              <a:t>該当）です。</a:t>
            </a:r>
            <a:endParaRPr lang="en-US" altLang="ja-JP" sz="1200" dirty="0" smtClean="0"/>
          </a:p>
          <a:p>
            <a:pPr>
              <a:lnSpc>
                <a:spcPct val="150000"/>
              </a:lnSpc>
            </a:pPr>
            <a:r>
              <a:rPr lang="en-US" altLang="ja-JP" sz="1200" dirty="0" smtClean="0"/>
              <a:t>2018</a:t>
            </a:r>
            <a:r>
              <a:rPr lang="ja-JP" altLang="en-US" sz="1200" dirty="0"/>
              <a:t>年</a:t>
            </a:r>
            <a:r>
              <a:rPr lang="en-US" altLang="ja-JP" sz="1200" dirty="0"/>
              <a:t>11</a:t>
            </a:r>
            <a:r>
              <a:rPr lang="ja-JP" altLang="en-US" sz="1200" dirty="0"/>
              <a:t>月より、中国各政府部門の組織変更</a:t>
            </a:r>
            <a:r>
              <a:rPr lang="ja-JP" altLang="en-US" sz="1200" dirty="0" smtClean="0"/>
              <a:t>に従い</a:t>
            </a:r>
            <a:r>
              <a:rPr lang="ja-JP" altLang="en-US" sz="1200" dirty="0"/>
              <a:t>、</a:t>
            </a:r>
            <a:r>
              <a:rPr lang="en-US" altLang="ja-JP" sz="1200" dirty="0"/>
              <a:t>CFDA</a:t>
            </a:r>
            <a:r>
              <a:rPr lang="ja-JP" altLang="en-US" sz="1200" dirty="0"/>
              <a:t>より</a:t>
            </a:r>
            <a:r>
              <a:rPr lang="ja-JP" altLang="en-US" sz="1200" dirty="0" smtClean="0"/>
              <a:t>改名しました。申請対象は下記の通り。（食品は、現在の管轄未定）</a:t>
            </a:r>
            <a:endParaRPr lang="ja-JP" altLang="en-US" sz="1200" dirty="0"/>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289" y="319697"/>
            <a:ext cx="8089341" cy="647300"/>
          </a:xfrm>
          <a:noFill/>
          <a:ln>
            <a:noFill/>
          </a:ln>
        </p:spPr>
        <p:style>
          <a:lnRef idx="2">
            <a:schemeClr val="accent2"/>
          </a:lnRef>
          <a:fillRef idx="1">
            <a:schemeClr val="lt1"/>
          </a:fillRef>
          <a:effectRef idx="0">
            <a:schemeClr val="accent2"/>
          </a:effectRef>
          <a:fontRef idx="minor">
            <a:schemeClr val="dk1"/>
          </a:fontRef>
        </p:style>
        <p:txBody>
          <a:bodyPr>
            <a:normAutofit/>
          </a:bodyPr>
          <a:lstStyle/>
          <a:p>
            <a:r>
              <a:rPr lang="en-US" altLang="ja-JP" sz="2400" b="1" dirty="0">
                <a:solidFill>
                  <a:schemeClr val="bg2">
                    <a:lumMod val="25000"/>
                  </a:schemeClr>
                </a:solidFill>
                <a:latin typeface="メイリオ" panose="020B0604030504040204" charset="-128"/>
                <a:ea typeface="メイリオ" panose="020B0604030504040204" charset="-128"/>
                <a:cs typeface="メイリオ" panose="020B0604030504040204" charset="-128"/>
              </a:rPr>
              <a:t>NMPA</a:t>
            </a:r>
            <a:r>
              <a:rPr lang="ja-JP" altLang="en-US" sz="2400" b="1" dirty="0" smtClean="0">
                <a:solidFill>
                  <a:schemeClr val="bg2">
                    <a:lumMod val="25000"/>
                  </a:schemeClr>
                </a:solidFill>
                <a:latin typeface="メイリオ" panose="020B0604030504040204" charset="-128"/>
                <a:ea typeface="メイリオ" panose="020B0604030504040204" charset="-128"/>
                <a:cs typeface="メイリオ" panose="020B0604030504040204" charset="-128"/>
              </a:rPr>
              <a:t>（旧</a:t>
            </a:r>
            <a:r>
              <a:rPr lang="en-US" altLang="ja-JP" sz="2400" b="1" dirty="0" smtClean="0">
                <a:solidFill>
                  <a:schemeClr val="bg2">
                    <a:lumMod val="25000"/>
                  </a:schemeClr>
                </a:solidFill>
                <a:latin typeface="メイリオ" panose="020B0604030504040204" charset="-128"/>
                <a:ea typeface="メイリオ" panose="020B0604030504040204" charset="-128"/>
                <a:cs typeface="メイリオ" panose="020B0604030504040204" charset="-128"/>
              </a:rPr>
              <a:t>CFDA</a:t>
            </a:r>
            <a:r>
              <a:rPr lang="ja-JP" altLang="en-US" sz="2400" b="1" dirty="0">
                <a:solidFill>
                  <a:schemeClr val="bg2">
                    <a:lumMod val="25000"/>
                  </a:schemeClr>
                </a:solidFill>
                <a:latin typeface="メイリオ" panose="020B0604030504040204" charset="-128"/>
                <a:ea typeface="メイリオ" panose="020B0604030504040204" charset="-128"/>
                <a:cs typeface="メイリオ" panose="020B0604030504040204" charset="-128"/>
              </a:rPr>
              <a:t>）</a:t>
            </a:r>
            <a:r>
              <a:rPr lang="ja-JP" altLang="en-US" sz="2400" b="1" dirty="0" smtClean="0">
                <a:solidFill>
                  <a:schemeClr val="bg2">
                    <a:lumMod val="25000"/>
                  </a:schemeClr>
                </a:solidFill>
                <a:latin typeface="メイリオ" panose="020B0604030504040204" charset="-128"/>
                <a:ea typeface="メイリオ" panose="020B0604030504040204" charset="-128"/>
                <a:cs typeface="メイリオ" panose="020B0604030504040204" charset="-128"/>
              </a:rPr>
              <a:t>申請</a:t>
            </a:r>
            <a:r>
              <a:rPr lang="ja-JP" altLang="en-US" sz="2400" b="1" dirty="0">
                <a:solidFill>
                  <a:schemeClr val="bg2">
                    <a:lumMod val="25000"/>
                  </a:schemeClr>
                </a:solidFill>
                <a:latin typeface="メイリオ" panose="020B0604030504040204" charset="-128"/>
                <a:ea typeface="メイリオ" panose="020B0604030504040204" charset="-128"/>
                <a:cs typeface="メイリオ" panose="020B0604030504040204" charset="-128"/>
              </a:rPr>
              <a:t>可否の判断</a:t>
            </a:r>
            <a:endParaRPr lang="en-US" sz="1600" b="1" dirty="0">
              <a:solidFill>
                <a:schemeClr val="bg2">
                  <a:lumMod val="25000"/>
                </a:schemeClr>
              </a:solidFill>
              <a:latin typeface="メイリオ" panose="020B0604030504040204" charset="-128"/>
              <a:ea typeface="メイリオ" panose="020B0604030504040204" charset="-128"/>
              <a:cs typeface="メイリオ" panose="020B0604030504040204" charset="-128"/>
            </a:endParaRPr>
          </a:p>
        </p:txBody>
      </p:sp>
      <p:cxnSp>
        <p:nvCxnSpPr>
          <p:cNvPr id="5" name="Straight Connector 13"/>
          <p:cNvCxnSpPr/>
          <p:nvPr/>
        </p:nvCxnSpPr>
        <p:spPr>
          <a:xfrm flipV="1">
            <a:off x="226154" y="921938"/>
            <a:ext cx="8715612" cy="9557"/>
          </a:xfrm>
          <a:prstGeom prst="line">
            <a:avLst/>
          </a:prstGeom>
        </p:spPr>
        <p:style>
          <a:lnRef idx="2">
            <a:schemeClr val="accent1"/>
          </a:lnRef>
          <a:fillRef idx="0">
            <a:schemeClr val="accent1"/>
          </a:fillRef>
          <a:effectRef idx="1">
            <a:schemeClr val="accent1"/>
          </a:effectRef>
          <a:fontRef idx="minor">
            <a:schemeClr val="tx1"/>
          </a:fontRef>
        </p:style>
      </p:cxnSp>
      <p:sp>
        <p:nvSpPr>
          <p:cNvPr id="7" name="四角形: 角を丸くする 6"/>
          <p:cNvSpPr/>
          <p:nvPr/>
        </p:nvSpPr>
        <p:spPr>
          <a:xfrm>
            <a:off x="3301092" y="2220564"/>
            <a:ext cx="2006600" cy="30416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latin typeface="メイリオ" panose="020B0604030504040204" charset="-128"/>
                <a:ea typeface="メイリオ" panose="020B0604030504040204" charset="-128"/>
                <a:cs typeface="メイリオ" panose="020B0604030504040204" charset="-128"/>
              </a:rPr>
              <a:t>申請したい商品</a:t>
            </a:r>
          </a:p>
        </p:txBody>
      </p:sp>
      <p:cxnSp>
        <p:nvCxnSpPr>
          <p:cNvPr id="8" name="直線コネクタ 7"/>
          <p:cNvCxnSpPr/>
          <p:nvPr/>
        </p:nvCxnSpPr>
        <p:spPr>
          <a:xfrm flipV="1">
            <a:off x="4304392" y="2526634"/>
            <a:ext cx="0" cy="349885"/>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flipH="1" flipV="1">
            <a:off x="3182933" y="2885076"/>
            <a:ext cx="5739" cy="717347"/>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a:off x="2617560" y="3609575"/>
            <a:ext cx="3554281" cy="7329"/>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flipV="1">
            <a:off x="2617560" y="3602423"/>
            <a:ext cx="0" cy="785934"/>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直線コネクタ 14"/>
          <p:cNvCxnSpPr/>
          <p:nvPr/>
        </p:nvCxnSpPr>
        <p:spPr>
          <a:xfrm flipV="1">
            <a:off x="6171841" y="3602423"/>
            <a:ext cx="0" cy="778782"/>
          </a:xfrm>
          <a:prstGeom prst="line">
            <a:avLst/>
          </a:prstGeom>
        </p:spPr>
        <p:style>
          <a:lnRef idx="2">
            <a:schemeClr val="accent1"/>
          </a:lnRef>
          <a:fillRef idx="0">
            <a:schemeClr val="accent1"/>
          </a:fillRef>
          <a:effectRef idx="1">
            <a:schemeClr val="accent1"/>
          </a:effectRef>
          <a:fontRef idx="minor">
            <a:schemeClr val="tx1"/>
          </a:fontRef>
        </p:style>
      </p:cxnSp>
      <p:sp>
        <p:nvSpPr>
          <p:cNvPr id="16" name="十字形 15"/>
          <p:cNvSpPr/>
          <p:nvPr/>
        </p:nvSpPr>
        <p:spPr>
          <a:xfrm rot="18912029">
            <a:off x="5525907" y="2710936"/>
            <a:ext cx="382325" cy="362496"/>
          </a:xfrm>
          <a:prstGeom prst="plus">
            <a:avLst>
              <a:gd name="adj" fmla="val 3772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メイリオ" panose="020B0604030504040204" charset="-128"/>
              <a:ea typeface="メイリオ" panose="020B0604030504040204" charset="-128"/>
              <a:cs typeface="メイリオ" panose="020B0604030504040204" charset="-128"/>
            </a:endParaRPr>
          </a:p>
        </p:txBody>
      </p:sp>
      <p:cxnSp>
        <p:nvCxnSpPr>
          <p:cNvPr id="18" name="直線矢印コネクタ 17"/>
          <p:cNvCxnSpPr/>
          <p:nvPr/>
        </p:nvCxnSpPr>
        <p:spPr>
          <a:xfrm>
            <a:off x="3172128" y="2885076"/>
            <a:ext cx="2323400" cy="122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テキスト ボックス 18"/>
          <p:cNvSpPr txBox="1"/>
          <p:nvPr/>
        </p:nvSpPr>
        <p:spPr>
          <a:xfrm>
            <a:off x="879202" y="2741439"/>
            <a:ext cx="2245371" cy="338554"/>
          </a:xfrm>
          <a:prstGeom prst="rect">
            <a:avLst/>
          </a:prstGeom>
          <a:noFill/>
        </p:spPr>
        <p:txBody>
          <a:bodyPr wrap="square" rtlCol="0">
            <a:spAutoFit/>
          </a:bodyPr>
          <a:lstStyle/>
          <a:p>
            <a:pPr algn="ctr"/>
            <a:r>
              <a:rPr kumimoji="1" lang="ja-JP" altLang="en-US" sz="1600" dirty="0">
                <a:latin typeface="メイリオ" panose="020B0604030504040204" charset="-128"/>
                <a:ea typeface="メイリオ" panose="020B0604030504040204" charset="-128"/>
                <a:cs typeface="メイリオ" panose="020B0604030504040204" charset="-128"/>
              </a:rPr>
              <a:t>禁止成分が含まれない</a:t>
            </a:r>
          </a:p>
        </p:txBody>
      </p:sp>
      <p:sp>
        <p:nvSpPr>
          <p:cNvPr id="20" name="テキスト ボックス 19"/>
          <p:cNvSpPr txBox="1"/>
          <p:nvPr/>
        </p:nvSpPr>
        <p:spPr>
          <a:xfrm>
            <a:off x="5803141" y="2753683"/>
            <a:ext cx="2109319" cy="338554"/>
          </a:xfrm>
          <a:prstGeom prst="rect">
            <a:avLst/>
          </a:prstGeom>
          <a:noFill/>
        </p:spPr>
        <p:txBody>
          <a:bodyPr wrap="square" rtlCol="0">
            <a:spAutoFit/>
          </a:bodyPr>
          <a:lstStyle/>
          <a:p>
            <a:pPr algn="ctr"/>
            <a:r>
              <a:rPr kumimoji="1" lang="ja-JP" altLang="en-US" sz="1600" dirty="0">
                <a:latin typeface="メイリオ" panose="020B0604030504040204" charset="-128"/>
                <a:ea typeface="メイリオ" panose="020B0604030504040204" charset="-128"/>
                <a:cs typeface="メイリオ" panose="020B0604030504040204" charset="-128"/>
              </a:rPr>
              <a:t>禁止成分が含まれる</a:t>
            </a:r>
          </a:p>
        </p:txBody>
      </p:sp>
      <p:sp>
        <p:nvSpPr>
          <p:cNvPr id="21" name="テキスト ボックス 20"/>
          <p:cNvSpPr txBox="1"/>
          <p:nvPr/>
        </p:nvSpPr>
        <p:spPr>
          <a:xfrm>
            <a:off x="3216637" y="3287999"/>
            <a:ext cx="2586355" cy="337185"/>
          </a:xfrm>
          <a:prstGeom prst="rect">
            <a:avLst/>
          </a:prstGeom>
          <a:noFill/>
        </p:spPr>
        <p:txBody>
          <a:bodyPr wrap="square" rtlCol="0">
            <a:spAutoFit/>
          </a:bodyPr>
          <a:lstStyle/>
          <a:p>
            <a:pPr algn="ctr"/>
            <a:r>
              <a:rPr kumimoji="1" lang="ja-JP" altLang="en-US" sz="1600" dirty="0">
                <a:latin typeface="メイリオ" panose="020B0604030504040204" charset="-128"/>
                <a:ea typeface="メイリオ" panose="020B0604030504040204" charset="-128"/>
                <a:cs typeface="メイリオ" panose="020B0604030504040204" charset="-128"/>
              </a:rPr>
              <a:t>用途から化粧品を分別</a:t>
            </a:r>
          </a:p>
        </p:txBody>
      </p:sp>
      <p:sp>
        <p:nvSpPr>
          <p:cNvPr id="22" name="テキスト ボックス 21"/>
          <p:cNvSpPr txBox="1"/>
          <p:nvPr/>
        </p:nvSpPr>
        <p:spPr>
          <a:xfrm>
            <a:off x="879202" y="3456909"/>
            <a:ext cx="1682115" cy="337185"/>
          </a:xfrm>
          <a:prstGeom prst="rect">
            <a:avLst/>
          </a:prstGeom>
          <a:noFill/>
        </p:spPr>
        <p:txBody>
          <a:bodyPr wrap="square" rtlCol="0">
            <a:spAutoFit/>
          </a:bodyPr>
          <a:lstStyle/>
          <a:p>
            <a:pPr algn="ctr"/>
            <a:r>
              <a:rPr kumimoji="1" lang="ja-JP" altLang="en-US" sz="1600" dirty="0">
                <a:latin typeface="メイリオ" panose="020B0604030504040204" charset="-128"/>
                <a:ea typeface="メイリオ" panose="020B0604030504040204" charset="-128"/>
                <a:cs typeface="メイリオ" panose="020B0604030504040204" charset="-128"/>
              </a:rPr>
              <a:t>非特殊化粧品</a:t>
            </a:r>
          </a:p>
        </p:txBody>
      </p:sp>
      <p:sp>
        <p:nvSpPr>
          <p:cNvPr id="23" name="テキスト ボックス 22"/>
          <p:cNvSpPr txBox="1"/>
          <p:nvPr/>
        </p:nvSpPr>
        <p:spPr>
          <a:xfrm>
            <a:off x="6253145" y="3433146"/>
            <a:ext cx="1209310" cy="338554"/>
          </a:xfrm>
          <a:prstGeom prst="rect">
            <a:avLst/>
          </a:prstGeom>
          <a:noFill/>
        </p:spPr>
        <p:txBody>
          <a:bodyPr wrap="square" rtlCol="0">
            <a:spAutoFit/>
          </a:bodyPr>
          <a:lstStyle/>
          <a:p>
            <a:pPr algn="ctr"/>
            <a:r>
              <a:rPr kumimoji="1" lang="ja-JP" altLang="en-US" sz="1600" dirty="0">
                <a:latin typeface="メイリオ" panose="020B0604030504040204" charset="-128"/>
                <a:ea typeface="メイリオ" panose="020B0604030504040204" charset="-128"/>
                <a:cs typeface="メイリオ" panose="020B0604030504040204" charset="-128"/>
              </a:rPr>
              <a:t>特殊化粧品</a:t>
            </a:r>
          </a:p>
        </p:txBody>
      </p:sp>
      <p:cxnSp>
        <p:nvCxnSpPr>
          <p:cNvPr id="25" name="直線コネクタ 24"/>
          <p:cNvCxnSpPr/>
          <p:nvPr/>
        </p:nvCxnSpPr>
        <p:spPr>
          <a:xfrm>
            <a:off x="1517088" y="4402838"/>
            <a:ext cx="2284308" cy="7329"/>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直線コネクタ 26"/>
          <p:cNvCxnSpPr/>
          <p:nvPr/>
        </p:nvCxnSpPr>
        <p:spPr>
          <a:xfrm>
            <a:off x="5029687" y="4402838"/>
            <a:ext cx="2284308" cy="7329"/>
          </a:xfrm>
          <a:prstGeom prst="line">
            <a:avLst/>
          </a:prstGeom>
        </p:spPr>
        <p:style>
          <a:lnRef idx="2">
            <a:schemeClr val="accent1"/>
          </a:lnRef>
          <a:fillRef idx="0">
            <a:schemeClr val="accent1"/>
          </a:fillRef>
          <a:effectRef idx="1">
            <a:schemeClr val="accent1"/>
          </a:effectRef>
          <a:fontRef idx="minor">
            <a:schemeClr val="tx1"/>
          </a:fontRef>
        </p:style>
      </p:cxnSp>
      <p:sp>
        <p:nvSpPr>
          <p:cNvPr id="28" name="テキスト ボックス 27"/>
          <p:cNvSpPr txBox="1"/>
          <p:nvPr/>
        </p:nvSpPr>
        <p:spPr>
          <a:xfrm>
            <a:off x="3544600" y="4042651"/>
            <a:ext cx="1689794" cy="338554"/>
          </a:xfrm>
          <a:prstGeom prst="rect">
            <a:avLst/>
          </a:prstGeom>
          <a:noFill/>
        </p:spPr>
        <p:txBody>
          <a:bodyPr wrap="square" rtlCol="0">
            <a:spAutoFit/>
          </a:bodyPr>
          <a:lstStyle/>
          <a:p>
            <a:pPr algn="ctr"/>
            <a:r>
              <a:rPr kumimoji="1" lang="ja-JP" altLang="en-US" sz="1600" dirty="0">
                <a:latin typeface="メイリオ" panose="020B0604030504040204" charset="-128"/>
                <a:ea typeface="メイリオ" panose="020B0604030504040204" charset="-128"/>
                <a:cs typeface="メイリオ" panose="020B0604030504040204" charset="-128"/>
              </a:rPr>
              <a:t>新原料の有無</a:t>
            </a:r>
          </a:p>
        </p:txBody>
      </p:sp>
      <p:sp>
        <p:nvSpPr>
          <p:cNvPr id="34" name="テキスト ボックス 33"/>
          <p:cNvSpPr txBox="1"/>
          <p:nvPr/>
        </p:nvSpPr>
        <p:spPr>
          <a:xfrm>
            <a:off x="681082" y="4410679"/>
            <a:ext cx="848360" cy="337185"/>
          </a:xfrm>
          <a:prstGeom prst="rect">
            <a:avLst/>
          </a:prstGeom>
          <a:noFill/>
        </p:spPr>
        <p:txBody>
          <a:bodyPr wrap="square" rtlCol="0">
            <a:spAutoFit/>
          </a:bodyPr>
          <a:lstStyle/>
          <a:p>
            <a:pPr algn="ctr"/>
            <a:r>
              <a:rPr kumimoji="1" lang="ja-JP" altLang="en-US" sz="1600" dirty="0">
                <a:latin typeface="メイリオ" panose="020B0604030504040204" charset="-128"/>
                <a:ea typeface="メイリオ" panose="020B0604030504040204" charset="-128"/>
                <a:cs typeface="メイリオ" panose="020B0604030504040204" charset="-128"/>
              </a:rPr>
              <a:t>あり</a:t>
            </a:r>
          </a:p>
        </p:txBody>
      </p:sp>
      <p:sp>
        <p:nvSpPr>
          <p:cNvPr id="35" name="テキスト ボックス 34"/>
          <p:cNvSpPr txBox="1"/>
          <p:nvPr/>
        </p:nvSpPr>
        <p:spPr>
          <a:xfrm>
            <a:off x="4032612" y="4410679"/>
            <a:ext cx="725170" cy="337185"/>
          </a:xfrm>
          <a:prstGeom prst="rect">
            <a:avLst/>
          </a:prstGeom>
          <a:noFill/>
        </p:spPr>
        <p:txBody>
          <a:bodyPr wrap="square" rtlCol="0">
            <a:spAutoFit/>
          </a:bodyPr>
          <a:lstStyle/>
          <a:p>
            <a:pPr algn="ctr"/>
            <a:r>
              <a:rPr kumimoji="1" lang="ja-JP" altLang="en-US" sz="1600" dirty="0">
                <a:latin typeface="メイリオ" panose="020B0604030504040204" charset="-128"/>
                <a:ea typeface="メイリオ" panose="020B0604030504040204" charset="-128"/>
                <a:cs typeface="メイリオ" panose="020B0604030504040204" charset="-128"/>
              </a:rPr>
              <a:t>なし</a:t>
            </a:r>
          </a:p>
        </p:txBody>
      </p:sp>
      <p:cxnSp>
        <p:nvCxnSpPr>
          <p:cNvPr id="38" name="直線矢印コネクタ 37"/>
          <p:cNvCxnSpPr/>
          <p:nvPr/>
        </p:nvCxnSpPr>
        <p:spPr>
          <a:xfrm>
            <a:off x="3811632" y="4410044"/>
            <a:ext cx="0" cy="61150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直線矢印コネクタ 38"/>
          <p:cNvCxnSpPr/>
          <p:nvPr/>
        </p:nvCxnSpPr>
        <p:spPr>
          <a:xfrm>
            <a:off x="5029562" y="4410044"/>
            <a:ext cx="0" cy="61150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0" name="直線矢印コネクタ 39"/>
          <p:cNvCxnSpPr/>
          <p:nvPr/>
        </p:nvCxnSpPr>
        <p:spPr>
          <a:xfrm>
            <a:off x="1528807" y="4403059"/>
            <a:ext cx="0" cy="6184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1" name="直線矢印コネクタ 40"/>
          <p:cNvCxnSpPr/>
          <p:nvPr/>
        </p:nvCxnSpPr>
        <p:spPr>
          <a:xfrm>
            <a:off x="7324452" y="4403059"/>
            <a:ext cx="0" cy="6184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2" name="テキスト ボックス 41"/>
          <p:cNvSpPr txBox="1"/>
          <p:nvPr/>
        </p:nvSpPr>
        <p:spPr>
          <a:xfrm>
            <a:off x="2491863" y="5096533"/>
            <a:ext cx="1619075" cy="583565"/>
          </a:xfrm>
          <a:prstGeom prst="rect">
            <a:avLst/>
          </a:prstGeom>
          <a:noFill/>
        </p:spPr>
        <p:txBody>
          <a:bodyPr wrap="square" rtlCol="0">
            <a:spAutoFit/>
          </a:bodyPr>
          <a:lstStyle/>
          <a:p>
            <a:pPr algn="r"/>
            <a:r>
              <a:rPr kumimoji="1" lang="ja-JP" altLang="en-US" sz="1600" dirty="0">
                <a:latin typeface="メイリオ" panose="020B0604030504040204" charset="-128"/>
                <a:ea typeface="メイリオ" panose="020B0604030504040204" charset="-128"/>
                <a:cs typeface="メイリオ" panose="020B0604030504040204" charset="-128"/>
              </a:rPr>
              <a:t>備案申請</a:t>
            </a:r>
            <a:endParaRPr kumimoji="1" lang="en-US" altLang="ja-JP" sz="1600" dirty="0">
              <a:latin typeface="メイリオ" panose="020B0604030504040204" charset="-128"/>
              <a:ea typeface="メイリオ" panose="020B0604030504040204" charset="-128"/>
              <a:cs typeface="メイリオ" panose="020B0604030504040204" charset="-128"/>
            </a:endParaRPr>
          </a:p>
          <a:p>
            <a:pPr algn="r"/>
            <a:endParaRPr kumimoji="1" lang="ja-JP" altLang="en-US" sz="1600" dirty="0">
              <a:latin typeface="メイリオ" panose="020B0604030504040204" charset="-128"/>
              <a:ea typeface="メイリオ" panose="020B0604030504040204" charset="-128"/>
              <a:cs typeface="メイリオ" panose="020B0604030504040204" charset="-128"/>
            </a:endParaRPr>
          </a:p>
        </p:txBody>
      </p:sp>
      <p:sp>
        <p:nvSpPr>
          <p:cNvPr id="66" name="テキスト ボックス 65"/>
          <p:cNvSpPr txBox="1"/>
          <p:nvPr/>
        </p:nvSpPr>
        <p:spPr>
          <a:xfrm>
            <a:off x="4510390" y="5136623"/>
            <a:ext cx="1038593" cy="338554"/>
          </a:xfrm>
          <a:prstGeom prst="rect">
            <a:avLst/>
          </a:prstGeom>
          <a:noFill/>
        </p:spPr>
        <p:txBody>
          <a:bodyPr wrap="square" rtlCol="0">
            <a:spAutoFit/>
          </a:bodyPr>
          <a:lstStyle/>
          <a:p>
            <a:pPr algn="ctr"/>
            <a:r>
              <a:rPr kumimoji="1" lang="ja-JP" altLang="en-US" sz="1600" dirty="0">
                <a:latin typeface="メイリオ" panose="020B0604030504040204" charset="-128"/>
                <a:ea typeface="メイリオ" panose="020B0604030504040204" charset="-128"/>
                <a:cs typeface="メイリオ" panose="020B0604030504040204" charset="-128"/>
              </a:rPr>
              <a:t>普通申請</a:t>
            </a:r>
            <a:endParaRPr kumimoji="1" lang="en-US" altLang="ja-JP" sz="1600" dirty="0">
              <a:latin typeface="メイリオ" panose="020B0604030504040204" charset="-128"/>
              <a:ea typeface="メイリオ" panose="020B0604030504040204" charset="-128"/>
              <a:cs typeface="メイリオ" panose="020B0604030504040204" charset="-128"/>
            </a:endParaRPr>
          </a:p>
        </p:txBody>
      </p:sp>
      <p:sp>
        <p:nvSpPr>
          <p:cNvPr id="67" name="テキスト ボックス 66"/>
          <p:cNvSpPr txBox="1"/>
          <p:nvPr/>
        </p:nvSpPr>
        <p:spPr>
          <a:xfrm>
            <a:off x="7313657" y="4403059"/>
            <a:ext cx="856615" cy="337185"/>
          </a:xfrm>
          <a:prstGeom prst="rect">
            <a:avLst/>
          </a:prstGeom>
          <a:noFill/>
        </p:spPr>
        <p:txBody>
          <a:bodyPr wrap="square" rtlCol="0">
            <a:spAutoFit/>
          </a:bodyPr>
          <a:lstStyle/>
          <a:p>
            <a:pPr algn="ctr"/>
            <a:r>
              <a:rPr kumimoji="1" lang="ja-JP" altLang="en-US" sz="1600" dirty="0">
                <a:latin typeface="メイリオ" panose="020B0604030504040204" charset="-128"/>
                <a:ea typeface="メイリオ" panose="020B0604030504040204" charset="-128"/>
                <a:cs typeface="メイリオ" panose="020B0604030504040204" charset="-128"/>
              </a:rPr>
              <a:t>あり</a:t>
            </a:r>
          </a:p>
        </p:txBody>
      </p:sp>
      <p:sp>
        <p:nvSpPr>
          <p:cNvPr id="68" name="テキスト ボックス 67"/>
          <p:cNvSpPr txBox="1"/>
          <p:nvPr/>
        </p:nvSpPr>
        <p:spPr>
          <a:xfrm>
            <a:off x="6614160" y="5672315"/>
            <a:ext cx="1506172" cy="830997"/>
          </a:xfrm>
          <a:prstGeom prst="rect">
            <a:avLst/>
          </a:prstGeom>
          <a:noFill/>
        </p:spPr>
        <p:txBody>
          <a:bodyPr wrap="square" rtlCol="0">
            <a:spAutoFit/>
          </a:bodyPr>
          <a:lstStyle/>
          <a:p>
            <a:pPr algn="ctr"/>
            <a:r>
              <a:rPr kumimoji="1" lang="ja-JP" altLang="en-US" sz="1600" dirty="0">
                <a:latin typeface="メイリオ" panose="020B0604030504040204" charset="-128"/>
                <a:ea typeface="メイリオ" panose="020B0604030504040204" charset="-128"/>
                <a:cs typeface="メイリオ" panose="020B0604030504040204" charset="-128"/>
              </a:rPr>
              <a:t>普通申請</a:t>
            </a:r>
            <a:endParaRPr kumimoji="1" lang="en-US" altLang="ja-JP" sz="1600" dirty="0">
              <a:latin typeface="メイリオ" panose="020B0604030504040204" charset="-128"/>
              <a:ea typeface="メイリオ" panose="020B0604030504040204" charset="-128"/>
              <a:cs typeface="メイリオ" panose="020B0604030504040204" charset="-128"/>
            </a:endParaRPr>
          </a:p>
          <a:p>
            <a:pPr algn="ctr"/>
            <a:r>
              <a:rPr kumimoji="1" lang="ja-JP" altLang="en-US" sz="1600" dirty="0">
                <a:latin typeface="メイリオ" panose="020B0604030504040204" charset="-128"/>
                <a:ea typeface="メイリオ" panose="020B0604030504040204" charset="-128"/>
                <a:cs typeface="メイリオ" panose="020B0604030504040204" charset="-128"/>
              </a:rPr>
              <a:t>＋</a:t>
            </a:r>
            <a:endParaRPr kumimoji="1" lang="en-US" altLang="ja-JP" sz="1600" dirty="0">
              <a:latin typeface="メイリオ" panose="020B0604030504040204" charset="-128"/>
              <a:ea typeface="メイリオ" panose="020B0604030504040204" charset="-128"/>
              <a:cs typeface="メイリオ" panose="020B0604030504040204" charset="-128"/>
            </a:endParaRPr>
          </a:p>
          <a:p>
            <a:pPr algn="ctr"/>
            <a:r>
              <a:rPr kumimoji="1" lang="ja-JP" altLang="en-US" sz="1600" dirty="0">
                <a:latin typeface="メイリオ" panose="020B0604030504040204" charset="-128"/>
                <a:ea typeface="メイリオ" panose="020B0604030504040204" charset="-128"/>
                <a:cs typeface="メイリオ" panose="020B0604030504040204" charset="-128"/>
              </a:rPr>
              <a:t>新原料申請</a:t>
            </a:r>
            <a:endParaRPr kumimoji="1" lang="en-US" altLang="ja-JP" sz="1600" dirty="0">
              <a:latin typeface="メイリオ" panose="020B0604030504040204" charset="-128"/>
              <a:ea typeface="メイリオ" panose="020B0604030504040204" charset="-128"/>
              <a:cs typeface="メイリオ" panose="020B0604030504040204" charset="-128"/>
            </a:endParaRPr>
          </a:p>
        </p:txBody>
      </p:sp>
      <p:sp>
        <p:nvSpPr>
          <p:cNvPr id="69" name="テキスト ボックス 68"/>
          <p:cNvSpPr txBox="1"/>
          <p:nvPr/>
        </p:nvSpPr>
        <p:spPr>
          <a:xfrm>
            <a:off x="770522" y="5111690"/>
            <a:ext cx="1506172" cy="829945"/>
          </a:xfrm>
          <a:prstGeom prst="rect">
            <a:avLst/>
          </a:prstGeom>
          <a:noFill/>
        </p:spPr>
        <p:txBody>
          <a:bodyPr wrap="square" rtlCol="0">
            <a:spAutoFit/>
          </a:bodyPr>
          <a:lstStyle/>
          <a:p>
            <a:pPr algn="ctr"/>
            <a:r>
              <a:rPr kumimoji="1" lang="ja-JP" altLang="en-US" sz="1600" dirty="0">
                <a:latin typeface="メイリオ" panose="020B0604030504040204" charset="-128"/>
                <a:ea typeface="メイリオ" panose="020B0604030504040204" charset="-128"/>
                <a:cs typeface="メイリオ" panose="020B0604030504040204" charset="-128"/>
              </a:rPr>
              <a:t>備案申請</a:t>
            </a:r>
            <a:endParaRPr kumimoji="1" lang="en-US" altLang="ja-JP" sz="1600" dirty="0">
              <a:latin typeface="メイリオ" panose="020B0604030504040204" charset="-128"/>
              <a:ea typeface="メイリオ" panose="020B0604030504040204" charset="-128"/>
              <a:cs typeface="メイリオ" panose="020B0604030504040204" charset="-128"/>
            </a:endParaRPr>
          </a:p>
          <a:p>
            <a:pPr algn="ctr"/>
            <a:r>
              <a:rPr kumimoji="1" lang="ja-JP" altLang="en-US" sz="1600" dirty="0">
                <a:latin typeface="メイリオ" panose="020B0604030504040204" charset="-128"/>
                <a:ea typeface="メイリオ" panose="020B0604030504040204" charset="-128"/>
                <a:cs typeface="メイリオ" panose="020B0604030504040204" charset="-128"/>
              </a:rPr>
              <a:t>＋</a:t>
            </a:r>
            <a:endParaRPr kumimoji="1" lang="en-US" altLang="ja-JP" sz="1600" dirty="0">
              <a:latin typeface="メイリオ" panose="020B0604030504040204" charset="-128"/>
              <a:ea typeface="メイリオ" panose="020B0604030504040204" charset="-128"/>
              <a:cs typeface="メイリオ" panose="020B0604030504040204" charset="-128"/>
            </a:endParaRPr>
          </a:p>
          <a:p>
            <a:pPr algn="ctr"/>
            <a:r>
              <a:rPr kumimoji="1" lang="ja-JP" altLang="en-US" sz="1600" dirty="0">
                <a:latin typeface="メイリオ" panose="020B0604030504040204" charset="-128"/>
                <a:ea typeface="メイリオ" panose="020B0604030504040204" charset="-128"/>
                <a:cs typeface="メイリオ" panose="020B0604030504040204" charset="-128"/>
              </a:rPr>
              <a:t>新原料申請</a:t>
            </a:r>
            <a:endParaRPr kumimoji="1" lang="en-US" altLang="ja-JP" sz="1600" dirty="0">
              <a:latin typeface="メイリオ" panose="020B0604030504040204" charset="-128"/>
              <a:ea typeface="メイリオ" panose="020B0604030504040204" charset="-128"/>
              <a:cs typeface="メイリオ" panose="020B0604030504040204" charset="-128"/>
            </a:endParaRPr>
          </a:p>
        </p:txBody>
      </p:sp>
      <p:sp>
        <p:nvSpPr>
          <p:cNvPr id="2" name="Slide Number Placeholder 1"/>
          <p:cNvSpPr>
            <a:spLocks noGrp="1"/>
          </p:cNvSpPr>
          <p:nvPr>
            <p:ph type="sldNum" sz="quarter" idx="12"/>
          </p:nvPr>
        </p:nvSpPr>
        <p:spPr>
          <a:xfrm>
            <a:off x="6808165" y="6339684"/>
            <a:ext cx="2133600" cy="365125"/>
          </a:xfrm>
        </p:spPr>
        <p:txBody>
          <a:bodyPr/>
          <a:lstStyle/>
          <a:p>
            <a:fld id="{8451DCA4-75D8-8246-83F4-A806E56FC9EB}" type="slidenum">
              <a:rPr lang="en-US" smtClean="0"/>
              <a:t>3</a:t>
            </a:fld>
            <a:endParaRPr lang="en-US"/>
          </a:p>
        </p:txBody>
      </p:sp>
      <p:sp>
        <p:nvSpPr>
          <p:cNvPr id="6" name="テキスト ボックス 5"/>
          <p:cNvSpPr txBox="1"/>
          <p:nvPr/>
        </p:nvSpPr>
        <p:spPr>
          <a:xfrm>
            <a:off x="293244" y="984558"/>
            <a:ext cx="8648521" cy="830997"/>
          </a:xfrm>
          <a:prstGeom prst="rect">
            <a:avLst/>
          </a:prstGeom>
          <a:noFill/>
        </p:spPr>
        <p:txBody>
          <a:bodyPr wrap="square" rtlCol="0">
            <a:spAutoFit/>
          </a:bodyPr>
          <a:lstStyle/>
          <a:p>
            <a:r>
              <a:rPr kumimoji="1" lang="ja-JP" altLang="en-US" sz="1200" dirty="0" smtClean="0">
                <a:latin typeface="メイリオ"/>
                <a:ea typeface="メイリオ"/>
                <a:cs typeface="メイリオ"/>
              </a:rPr>
              <a:t>中国</a:t>
            </a:r>
            <a:r>
              <a:rPr kumimoji="1" lang="ja-JP" altLang="en-US" sz="1200" dirty="0">
                <a:latin typeface="メイリオ"/>
                <a:ea typeface="メイリオ"/>
                <a:cs typeface="メイリオ"/>
              </a:rPr>
              <a:t>化粧品業界で使用実績のない</a:t>
            </a:r>
            <a:r>
              <a:rPr kumimoji="1" lang="ja-JP" altLang="en-US" sz="1200" dirty="0" smtClean="0">
                <a:latin typeface="メイリオ"/>
                <a:ea typeface="メイリオ"/>
                <a:cs typeface="メイリオ"/>
              </a:rPr>
              <a:t>成分は使用が認められません。もしそのような成分が含まれる</a:t>
            </a:r>
            <a:r>
              <a:rPr kumimoji="1" lang="ja-JP" altLang="en-US" sz="1200" dirty="0">
                <a:latin typeface="メイリオ"/>
                <a:ea typeface="メイリオ"/>
                <a:cs typeface="メイリオ"/>
              </a:rPr>
              <a:t>場合、成分を抜く</a:t>
            </a:r>
            <a:r>
              <a:rPr kumimoji="1" lang="ja-JP" altLang="en-US" sz="1200" dirty="0" smtClean="0">
                <a:latin typeface="メイリオ"/>
                <a:ea typeface="メイリオ"/>
                <a:cs typeface="メイリオ"/>
              </a:rPr>
              <a:t>か</a:t>
            </a:r>
            <a:endParaRPr kumimoji="1" lang="en-US" altLang="ja-JP" sz="1200" dirty="0" smtClean="0">
              <a:latin typeface="メイリオ"/>
              <a:ea typeface="メイリオ"/>
              <a:cs typeface="メイリオ"/>
            </a:endParaRPr>
          </a:p>
          <a:p>
            <a:r>
              <a:rPr kumimoji="1" lang="ja-JP" altLang="en-US" sz="1200" dirty="0" smtClean="0">
                <a:latin typeface="メイリオ"/>
                <a:ea typeface="メイリオ"/>
                <a:cs typeface="メイリオ"/>
              </a:rPr>
              <a:t>代替</a:t>
            </a:r>
            <a:r>
              <a:rPr kumimoji="1" lang="ja-JP" altLang="en-US" sz="1200" dirty="0">
                <a:latin typeface="メイリオ"/>
                <a:ea typeface="メイリオ"/>
                <a:cs typeface="メイリオ"/>
              </a:rPr>
              <a:t>成分に変更するか、「新原料申請」</a:t>
            </a:r>
            <a:r>
              <a:rPr kumimoji="1" lang="ja-JP" altLang="en-US" sz="1200" dirty="0" smtClean="0">
                <a:latin typeface="メイリオ"/>
                <a:ea typeface="メイリオ"/>
                <a:cs typeface="メイリオ"/>
              </a:rPr>
              <a:t>で成分</a:t>
            </a:r>
            <a:r>
              <a:rPr kumimoji="1" lang="ja-JP" altLang="en-US" sz="1200" dirty="0">
                <a:latin typeface="メイリオ"/>
                <a:ea typeface="メイリオ"/>
                <a:cs typeface="メイリオ"/>
              </a:rPr>
              <a:t>の認可を取得することが別途必要となります</a:t>
            </a:r>
            <a:r>
              <a:rPr kumimoji="1" lang="ja-JP" altLang="en-US" sz="1200" dirty="0" smtClean="0">
                <a:latin typeface="メイリオ"/>
                <a:ea typeface="メイリオ"/>
                <a:cs typeface="メイリオ"/>
              </a:rPr>
              <a:t>。</a:t>
            </a:r>
            <a:endParaRPr kumimoji="1" lang="en-US" altLang="ja-JP" sz="1200" dirty="0" smtClean="0">
              <a:latin typeface="メイリオ"/>
              <a:ea typeface="メイリオ"/>
              <a:cs typeface="メイリオ"/>
            </a:endParaRPr>
          </a:p>
          <a:p>
            <a:r>
              <a:rPr kumimoji="1" lang="ja-JP" altLang="en-US" sz="1200" dirty="0" smtClean="0">
                <a:latin typeface="メイリオ"/>
                <a:ea typeface="メイリオ"/>
                <a:cs typeface="メイリオ"/>
              </a:rPr>
              <a:t>（</a:t>
            </a:r>
            <a:r>
              <a:rPr kumimoji="1" lang="ja-JP" altLang="en-US" sz="1200" dirty="0">
                <a:latin typeface="メイリオ"/>
                <a:ea typeface="メイリオ"/>
                <a:cs typeface="メイリオ"/>
              </a:rPr>
              <a:t>本資料にて提示した予算と所要時間には含まれません。</a:t>
            </a:r>
            <a:r>
              <a:rPr kumimoji="1" lang="ja-JP" altLang="en-US" sz="1200" dirty="0" smtClean="0">
                <a:latin typeface="メイリオ"/>
                <a:ea typeface="メイリオ"/>
                <a:cs typeface="メイリオ"/>
              </a:rPr>
              <a:t>）</a:t>
            </a:r>
            <a:endParaRPr kumimoji="1" lang="en-US" altLang="ja-JP" sz="1200" dirty="0" smtClean="0">
              <a:latin typeface="メイリオ"/>
              <a:ea typeface="メイリオ"/>
              <a:cs typeface="メイリオ"/>
            </a:endParaRPr>
          </a:p>
          <a:p>
            <a:r>
              <a:rPr kumimoji="1" lang="ja-JP" altLang="en-US" sz="1200" dirty="0" smtClean="0">
                <a:latin typeface="メイリオ"/>
                <a:ea typeface="メイリオ"/>
                <a:cs typeface="メイリオ"/>
              </a:rPr>
              <a:t>また、使用実績如何に関わらず、中国政府が禁止成分として掲げる成分については新原料申請もできません。</a:t>
            </a:r>
            <a:endParaRPr kumimoji="1" lang="en-US" altLang="ja-JP" sz="1200" dirty="0">
              <a:latin typeface="メイリオ"/>
              <a:ea typeface="メイリオ"/>
              <a:cs typeface="メイリオ"/>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6154" y="274638"/>
            <a:ext cx="8089341" cy="647300"/>
          </a:xfrm>
          <a:noFill/>
          <a:ln>
            <a:noFill/>
          </a:ln>
        </p:spPr>
        <p:style>
          <a:lnRef idx="2">
            <a:schemeClr val="accent2"/>
          </a:lnRef>
          <a:fillRef idx="1">
            <a:schemeClr val="lt1"/>
          </a:fillRef>
          <a:effectRef idx="0">
            <a:schemeClr val="accent2"/>
          </a:effectRef>
          <a:fontRef idx="minor">
            <a:schemeClr val="dk1"/>
          </a:fontRef>
        </p:style>
        <p:txBody>
          <a:bodyPr>
            <a:normAutofit/>
          </a:bodyPr>
          <a:lstStyle/>
          <a:p>
            <a:r>
              <a:rPr lang="ja-JP" altLang="en-US" sz="2400" b="1" dirty="0">
                <a:solidFill>
                  <a:schemeClr val="bg2">
                    <a:lumMod val="25000"/>
                  </a:schemeClr>
                </a:solidFill>
                <a:latin typeface="メイリオ" panose="020B0604030504040204" charset="-128"/>
                <a:ea typeface="メイリオ" panose="020B0604030504040204" charset="-128"/>
                <a:cs typeface="メイリオ" panose="020B0604030504040204" charset="-128"/>
              </a:rPr>
              <a:t>申請の流れ</a:t>
            </a:r>
          </a:p>
        </p:txBody>
      </p:sp>
      <p:cxnSp>
        <p:nvCxnSpPr>
          <p:cNvPr id="14" name="Straight Connector 13"/>
          <p:cNvCxnSpPr/>
          <p:nvPr/>
        </p:nvCxnSpPr>
        <p:spPr>
          <a:xfrm flipV="1">
            <a:off x="226154" y="921938"/>
            <a:ext cx="8715612" cy="9557"/>
          </a:xfrm>
          <a:prstGeom prst="line">
            <a:avLst/>
          </a:prstGeom>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fld id="{8451DCA4-75D8-8246-83F4-A806E56FC9EB}" type="slidenum">
              <a:rPr lang="en-US" smtClean="0"/>
              <a:t>4</a:t>
            </a:fld>
            <a:endParaRPr lang="en-US" dirty="0"/>
          </a:p>
        </p:txBody>
      </p:sp>
      <p:sp>
        <p:nvSpPr>
          <p:cNvPr id="9" name="テキスト ボックス 8"/>
          <p:cNvSpPr txBox="1"/>
          <p:nvPr/>
        </p:nvSpPr>
        <p:spPr>
          <a:xfrm>
            <a:off x="226154" y="1024716"/>
            <a:ext cx="7263527" cy="461665"/>
          </a:xfrm>
          <a:prstGeom prst="rect">
            <a:avLst/>
          </a:prstGeom>
          <a:noFill/>
        </p:spPr>
        <p:txBody>
          <a:bodyPr wrap="none" rtlCol="0">
            <a:spAutoFit/>
          </a:bodyPr>
          <a:lstStyle/>
          <a:p>
            <a:r>
              <a:rPr kumimoji="1" lang="ja-JP" altLang="en-US" sz="1200" dirty="0">
                <a:latin typeface="メイリオ"/>
                <a:ea typeface="メイリオ"/>
                <a:cs typeface="メイリオ"/>
              </a:rPr>
              <a:t>特殊化粧品</a:t>
            </a:r>
            <a:r>
              <a:rPr kumimoji="1" lang="ja-JP" altLang="en-US" sz="1200" dirty="0" smtClean="0">
                <a:latin typeface="メイリオ"/>
                <a:ea typeface="メイリオ"/>
                <a:cs typeface="メイリオ"/>
              </a:rPr>
              <a:t>は北京総局へ申請、</a:t>
            </a:r>
            <a:r>
              <a:rPr kumimoji="1" lang="ja-JP" altLang="en-US" sz="1200" dirty="0" smtClean="0">
                <a:latin typeface="メイリオ"/>
                <a:ea typeface="メイリオ"/>
                <a:cs typeface="メイリオ"/>
                <a:sym typeface="+mn-ea"/>
              </a:rPr>
              <a:t>非特殊化粧品は各地方局にて備案申請します。（北京でも備案は可能）</a:t>
            </a:r>
            <a:endParaRPr kumimoji="1" lang="en-US" altLang="ja-JP" sz="1200" dirty="0" smtClean="0">
              <a:latin typeface="メイリオ"/>
              <a:ea typeface="メイリオ"/>
              <a:cs typeface="メイリオ"/>
              <a:sym typeface="+mn-ea"/>
            </a:endParaRPr>
          </a:p>
          <a:p>
            <a:r>
              <a:rPr kumimoji="1" lang="ja-JP" altLang="en-US" sz="1200" dirty="0">
                <a:latin typeface="メイリオ"/>
                <a:ea typeface="メイリオ"/>
                <a:cs typeface="メイリオ"/>
              </a:rPr>
              <a:t>技術審査は特殊化粧品に必要であり、非特殊化粧品の場合は技術審査</a:t>
            </a:r>
            <a:r>
              <a:rPr kumimoji="1" lang="ja-JP" altLang="en-US" sz="1200" dirty="0" smtClean="0">
                <a:latin typeface="メイリオ"/>
                <a:ea typeface="メイリオ"/>
                <a:cs typeface="メイリオ"/>
              </a:rPr>
              <a:t>不要とされています。</a:t>
            </a:r>
            <a:endParaRPr kumimoji="1" lang="en-US" altLang="ja-JP" sz="1200" dirty="0">
              <a:latin typeface="メイリオ"/>
              <a:ea typeface="メイリオ"/>
              <a:cs typeface="メイリオ"/>
            </a:endParaRPr>
          </a:p>
        </p:txBody>
      </p:sp>
      <p:grpSp>
        <p:nvGrpSpPr>
          <p:cNvPr id="58" name="Group 2"/>
          <p:cNvGrpSpPr/>
          <p:nvPr/>
        </p:nvGrpSpPr>
        <p:grpSpPr>
          <a:xfrm>
            <a:off x="803201" y="1680077"/>
            <a:ext cx="1894450" cy="2151936"/>
            <a:chOff x="226152" y="1217617"/>
            <a:chExt cx="2130632" cy="2548625"/>
          </a:xfrm>
        </p:grpSpPr>
        <p:sp>
          <p:nvSpPr>
            <p:cNvPr id="59" name="正方形/長方形 13"/>
            <p:cNvSpPr/>
            <p:nvPr/>
          </p:nvSpPr>
          <p:spPr>
            <a:xfrm>
              <a:off x="226153" y="1716282"/>
              <a:ext cx="2130631" cy="1458391"/>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t"/>
            <a:lstStyle/>
            <a:p>
              <a:pPr marL="228600" indent="-228600">
                <a:buFont typeface="+mj-lt"/>
                <a:buAutoNum type="arabicPeriod"/>
              </a:pPr>
              <a:r>
                <a:rPr lang="en-US" altLang="ja-JP"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NDA</a:t>
              </a:r>
              <a:r>
                <a:rPr lang="ja-JP" altLang="en-US"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締結</a:t>
              </a:r>
              <a:endPar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pPr marL="228600" indent="-228600">
                <a:buFont typeface="+mj-lt"/>
                <a:buAutoNum type="arabicPeriod"/>
              </a:pPr>
              <a:r>
                <a:rPr lang="ja-JP" altLang="en-US"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成分</a:t>
              </a:r>
              <a:r>
                <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データの事前チェック</a:t>
              </a:r>
              <a:endPar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pPr marL="228600" indent="-228600">
                <a:buFont typeface="+mj-lt"/>
                <a:buAutoNum type="arabicPeriod"/>
              </a:pPr>
              <a:r>
                <a:rPr lang="ja-JP" altLang="en-US"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中国責任</a:t>
              </a:r>
              <a:r>
                <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会社の確認</a:t>
              </a:r>
              <a:endPar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pPr marL="228600" indent="-228600">
                <a:buFont typeface="+mj-lt"/>
                <a:buAutoNum type="arabicPeriod"/>
              </a:pPr>
              <a:r>
                <a:rPr lang="ja-JP" altLang="en-US"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中国責任</a:t>
              </a:r>
              <a:r>
                <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会社と契約</a:t>
              </a:r>
              <a:endPar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pPr marL="228600" indent="-228600">
                <a:buFont typeface="+mj-lt"/>
                <a:buAutoNum type="arabicPeriod"/>
              </a:pPr>
              <a:r>
                <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基本的な資料準備</a:t>
              </a:r>
              <a:endPar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endParaRPr lang="ja-JP" altLang="en-US" sz="16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p:txBody>
        </p:sp>
        <p:sp>
          <p:nvSpPr>
            <p:cNvPr id="60" name="正方形/長方形 13"/>
            <p:cNvSpPr/>
            <p:nvPr/>
          </p:nvSpPr>
          <p:spPr>
            <a:xfrm>
              <a:off x="226152" y="3391115"/>
              <a:ext cx="2130631" cy="375127"/>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 </a:t>
              </a:r>
              <a:r>
                <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申請代行会社</a:t>
              </a:r>
              <a:r>
                <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 </a:t>
              </a:r>
              <a:r>
                <a:rPr lang="en-US" altLang="ja-JP"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(W)</a:t>
              </a:r>
              <a:endPar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p:txBody>
        </p:sp>
        <p:sp>
          <p:nvSpPr>
            <p:cNvPr id="61" name="正方形/長方形 13"/>
            <p:cNvSpPr/>
            <p:nvPr/>
          </p:nvSpPr>
          <p:spPr>
            <a:xfrm>
              <a:off x="226153" y="1217617"/>
              <a:ext cx="2130631" cy="37512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altLang="ja-JP"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 STEP 1</a:t>
              </a:r>
              <a:endParaRPr lang="ja-JP" altLang="en-US"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p:txBody>
        </p:sp>
      </p:grpSp>
      <p:grpSp>
        <p:nvGrpSpPr>
          <p:cNvPr id="62" name="Group 30"/>
          <p:cNvGrpSpPr/>
          <p:nvPr/>
        </p:nvGrpSpPr>
        <p:grpSpPr>
          <a:xfrm>
            <a:off x="2772354" y="1676437"/>
            <a:ext cx="1726498" cy="2155575"/>
            <a:chOff x="17108" y="1217617"/>
            <a:chExt cx="2561330" cy="2428754"/>
          </a:xfrm>
        </p:grpSpPr>
        <p:sp>
          <p:nvSpPr>
            <p:cNvPr id="63" name="正方形/長方形 13"/>
            <p:cNvSpPr/>
            <p:nvPr/>
          </p:nvSpPr>
          <p:spPr>
            <a:xfrm>
              <a:off x="17108" y="1716282"/>
              <a:ext cx="2561330" cy="1465008"/>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t"/>
            <a:lstStyle/>
            <a:p>
              <a:pPr marL="228600" indent="-228600">
                <a:buFont typeface="+mj-lt"/>
                <a:buAutoNum type="arabicPeriod"/>
              </a:pPr>
              <a:r>
                <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在華責任会社登録</a:t>
              </a:r>
              <a:endPar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pPr marL="228600" indent="-228600">
                <a:buFont typeface="+mj-lt"/>
                <a:buAutoNum type="arabicPeriod"/>
              </a:pPr>
              <a:r>
                <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NMPA</a:t>
              </a:r>
              <a:r>
                <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システム</a:t>
              </a:r>
              <a:endPar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r>
                <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　</a:t>
              </a:r>
              <a:r>
                <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 </a:t>
              </a:r>
              <a:r>
                <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アカウント取得</a:t>
              </a:r>
              <a:endPar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endParaRPr lang="ja-JP" altLang="en-US" sz="16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p:txBody>
        </p:sp>
        <p:sp>
          <p:nvSpPr>
            <p:cNvPr id="64" name="正方形/長方形 13"/>
            <p:cNvSpPr/>
            <p:nvPr/>
          </p:nvSpPr>
          <p:spPr>
            <a:xfrm>
              <a:off x="17108" y="3271244"/>
              <a:ext cx="2561329" cy="375127"/>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 NMPA</a:t>
              </a:r>
              <a:r>
                <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地方局</a:t>
              </a:r>
            </a:p>
          </p:txBody>
        </p:sp>
        <p:sp>
          <p:nvSpPr>
            <p:cNvPr id="65" name="正方形/長方形 13"/>
            <p:cNvSpPr/>
            <p:nvPr/>
          </p:nvSpPr>
          <p:spPr>
            <a:xfrm>
              <a:off x="17109" y="1217617"/>
              <a:ext cx="2561329" cy="37512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ja-JP"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 STEP 2</a:t>
              </a:r>
              <a:endParaRPr lang="ja-JP" altLang="en-US"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p:txBody>
        </p:sp>
      </p:grpSp>
      <p:grpSp>
        <p:nvGrpSpPr>
          <p:cNvPr id="66" name="Group 34"/>
          <p:cNvGrpSpPr/>
          <p:nvPr/>
        </p:nvGrpSpPr>
        <p:grpSpPr>
          <a:xfrm>
            <a:off x="6739978" y="1680447"/>
            <a:ext cx="2137972" cy="2151566"/>
            <a:chOff x="226153" y="1217617"/>
            <a:chExt cx="2130631" cy="2424000"/>
          </a:xfrm>
        </p:grpSpPr>
        <p:sp>
          <p:nvSpPr>
            <p:cNvPr id="67" name="正方形/長方形 13"/>
            <p:cNvSpPr/>
            <p:nvPr/>
          </p:nvSpPr>
          <p:spPr>
            <a:xfrm>
              <a:off x="226153" y="1716282"/>
              <a:ext cx="2130631" cy="1460694"/>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t"/>
            <a:lstStyle/>
            <a:p>
              <a:pPr marL="228600" indent="-228600">
                <a:buFont typeface="+mj-lt"/>
                <a:buAutoNum type="arabicPeriod"/>
              </a:pPr>
              <a:r>
                <a:rPr lang="en-US" altLang="ja-JP"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NMPA</a:t>
              </a:r>
              <a:r>
                <a:rPr lang="ja-JP" altLang="en-US"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審査</a:t>
              </a:r>
              <a:r>
                <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申請</a:t>
              </a:r>
              <a:endPar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pPr marL="228600" indent="-228600">
                <a:buFont typeface="+mj-lt"/>
                <a:buAutoNum type="arabicPeriod"/>
              </a:pPr>
              <a:r>
                <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書類審査</a:t>
              </a:r>
              <a:r>
                <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a:t>
              </a:r>
              <a:r>
                <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約</a:t>
              </a:r>
              <a:r>
                <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10</a:t>
              </a:r>
              <a:r>
                <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日</a:t>
              </a:r>
              <a:r>
                <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a:t>
              </a:r>
            </a:p>
            <a:p>
              <a:pPr marL="228600" indent="-228600">
                <a:buFont typeface="+mj-lt"/>
                <a:buAutoNum type="arabicPeriod"/>
              </a:pPr>
              <a:r>
                <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備案証明書</a:t>
              </a:r>
              <a:r>
                <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Web</a:t>
              </a:r>
              <a:r>
                <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発行</a:t>
              </a:r>
              <a:endPar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pPr marL="228600" indent="-228600">
                <a:buFont typeface="+mj-lt"/>
                <a:buAutoNum type="arabicPeriod"/>
              </a:pPr>
              <a:r>
                <a:rPr lang="ja-JP" altLang="en-US" b="1" dirty="0">
                  <a:solidFill>
                    <a:srgbClr val="FF0000"/>
                  </a:solidFill>
                  <a:latin typeface="HG丸ｺﾞｼｯｸM-PRO" panose="020F0600000000000000" charset="-128"/>
                  <a:ea typeface="HG丸ｺﾞｼｯｸM-PRO" panose="020F0600000000000000" charset="-128"/>
                  <a:cs typeface="HG丸ｺﾞｼｯｸM-PRO" panose="020F0600000000000000" charset="-128"/>
                </a:rPr>
                <a:t>販売</a:t>
              </a:r>
              <a:r>
                <a:rPr lang="ja-JP" altLang="en-US" b="1" dirty="0" smtClean="0">
                  <a:solidFill>
                    <a:srgbClr val="FF0000"/>
                  </a:solidFill>
                  <a:latin typeface="HG丸ｺﾞｼｯｸM-PRO" panose="020F0600000000000000" charset="-128"/>
                  <a:ea typeface="HG丸ｺﾞｼｯｸM-PRO" panose="020F0600000000000000" charset="-128"/>
                  <a:cs typeface="HG丸ｺﾞｼｯｸM-PRO" panose="020F0600000000000000" charset="-128"/>
                </a:rPr>
                <a:t>開始可</a:t>
              </a:r>
              <a:endParaRPr lang="en-US" altLang="ja-JP" b="1" dirty="0">
                <a:solidFill>
                  <a:srgbClr val="FF0000"/>
                </a:solidFill>
                <a:latin typeface="HG丸ｺﾞｼｯｸM-PRO" panose="020F0600000000000000" charset="-128"/>
                <a:ea typeface="HG丸ｺﾞｼｯｸM-PRO" panose="020F0600000000000000" charset="-128"/>
                <a:cs typeface="HG丸ｺﾞｼｯｸM-PRO" panose="020F0600000000000000" charset="-128"/>
              </a:endParaRPr>
            </a:p>
            <a:p>
              <a:pPr marL="228600" indent="-228600">
                <a:buFont typeface="+mj-lt"/>
                <a:buAutoNum type="arabicPeriod"/>
              </a:pPr>
              <a:r>
                <a:rPr lang="ja-JP" altLang="en-US" sz="1200" dirty="0">
                  <a:solidFill>
                    <a:schemeClr val="tx1"/>
                  </a:solidFill>
                  <a:latin typeface="HG丸ｺﾞｼｯｸM-PRO" panose="020F0600000000000000" charset="-128"/>
                  <a:ea typeface="HG丸ｺﾞｼｯｸM-PRO" panose="020F0600000000000000" charset="-128"/>
                  <a:cs typeface="HG丸ｺﾞｼｯｸM-PRO" panose="020F0600000000000000" charset="-128"/>
                </a:rPr>
                <a:t>販売後詳細審査</a:t>
              </a:r>
              <a:r>
                <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a:t>
              </a:r>
              <a:r>
                <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約</a:t>
              </a:r>
              <a:r>
                <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90</a:t>
              </a:r>
              <a:r>
                <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日</a:t>
              </a:r>
              <a:r>
                <a:rPr lang="en-US" altLang="ja-JP"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a:t>
              </a:r>
            </a:p>
            <a:p>
              <a:pPr marL="228600" indent="-228600">
                <a:buFont typeface="+mj-lt"/>
                <a:buAutoNum type="arabicPeriod"/>
              </a:pPr>
              <a:r>
                <a:rPr lang="en-US" altLang="ja-JP"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NMPA</a:t>
              </a:r>
              <a:r>
                <a:rPr lang="ja-JP" altLang="en-US"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登録</a:t>
              </a:r>
              <a:endParaRPr lang="en-US" altLang="ja-JP" sz="1200" dirty="0">
                <a:solidFill>
                  <a:schemeClr val="tx1"/>
                </a:solidFill>
                <a:latin typeface="HG丸ｺﾞｼｯｸM-PRO" panose="020F0600000000000000" charset="-128"/>
                <a:ea typeface="HG丸ｺﾞｼｯｸM-PRO" panose="020F0600000000000000" charset="-128"/>
                <a:cs typeface="HG丸ｺﾞｼｯｸM-PRO" panose="020F0600000000000000" charset="-128"/>
              </a:endParaRPr>
            </a:p>
            <a:p>
              <a:pPr marL="228600" indent="-228600">
                <a:buFont typeface="+mj-lt"/>
                <a:buAutoNum type="arabicPeriod"/>
              </a:pPr>
              <a:endPar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endPar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endParaRPr lang="ja-JP" altLang="en-US" sz="16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p:txBody>
        </p:sp>
        <p:sp>
          <p:nvSpPr>
            <p:cNvPr id="68" name="正方形/長方形 13"/>
            <p:cNvSpPr/>
            <p:nvPr/>
          </p:nvSpPr>
          <p:spPr>
            <a:xfrm>
              <a:off x="226153" y="3266489"/>
              <a:ext cx="2130631" cy="37512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 </a:t>
              </a:r>
              <a:r>
                <a:rPr lang="en-US" altLang="ja-JP"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NMPA</a:t>
              </a:r>
              <a:r>
                <a:rPr lang="ja-JP" altLang="en-US"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地方局・北京総局</a:t>
              </a:r>
              <a:endPar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p:txBody>
        </p:sp>
        <p:sp>
          <p:nvSpPr>
            <p:cNvPr id="69" name="正方形/長方形 13"/>
            <p:cNvSpPr/>
            <p:nvPr/>
          </p:nvSpPr>
          <p:spPr>
            <a:xfrm>
              <a:off x="226153" y="1217617"/>
              <a:ext cx="2130631" cy="375127"/>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altLang="ja-JP"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 STEP 4</a:t>
              </a:r>
              <a:endParaRPr lang="ja-JP" altLang="en-US"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p:txBody>
        </p:sp>
      </p:grpSp>
      <p:grpSp>
        <p:nvGrpSpPr>
          <p:cNvPr id="70" name="Group 38"/>
          <p:cNvGrpSpPr/>
          <p:nvPr/>
        </p:nvGrpSpPr>
        <p:grpSpPr>
          <a:xfrm>
            <a:off x="4590155" y="1680447"/>
            <a:ext cx="2091719" cy="2151566"/>
            <a:chOff x="334416" y="1217617"/>
            <a:chExt cx="2022368" cy="2424000"/>
          </a:xfrm>
        </p:grpSpPr>
        <p:sp>
          <p:nvSpPr>
            <p:cNvPr id="71" name="正方形/長方形 13"/>
            <p:cNvSpPr/>
            <p:nvPr/>
          </p:nvSpPr>
          <p:spPr>
            <a:xfrm>
              <a:off x="334416" y="1716282"/>
              <a:ext cx="2022368" cy="1460694"/>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t"/>
            <a:lstStyle/>
            <a:p>
              <a:pPr marL="228600" indent="-228600">
                <a:buFont typeface="+mj-lt"/>
                <a:buAutoNum type="arabicPeriod"/>
              </a:pPr>
              <a:r>
                <a:rPr lang="ja-JP" altLang="en-US"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中文名など準備</a:t>
              </a:r>
              <a:endPar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pPr marL="228600" indent="-228600">
                <a:buFont typeface="+mj-lt"/>
                <a:buAutoNum type="arabicPeriod"/>
              </a:pPr>
              <a:r>
                <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提出資料作成</a:t>
              </a:r>
              <a:endPar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pPr marL="228600" indent="-228600">
                <a:buFont typeface="+mj-lt"/>
                <a:buAutoNum type="arabicPeriod"/>
              </a:pPr>
              <a:r>
                <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サンプル輸入手続申請</a:t>
              </a:r>
              <a:endPar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pPr marL="228600" indent="-228600">
                <a:buFont typeface="+mj-lt"/>
                <a:buAutoNum type="arabicPeriod"/>
              </a:pPr>
              <a:r>
                <a:rPr lang="ja-JP" altLang="en-US"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検査</a:t>
              </a:r>
              <a:r>
                <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実施</a:t>
              </a:r>
              <a:r>
                <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a:t>
              </a:r>
              <a:r>
                <a:rPr lang="ja-JP" altLang="en-US"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約</a:t>
              </a:r>
              <a:r>
                <a:rPr lang="ja-JP"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6</a:t>
              </a:r>
              <a:r>
                <a:rPr lang="en-US" altLang="ja-JP"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0</a:t>
              </a:r>
              <a:r>
                <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日</a:t>
              </a:r>
              <a:r>
                <a:rPr lang="en-US" altLang="ja-JP"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a:t>
              </a:r>
            </a:p>
            <a:p>
              <a:pPr marL="228600" indent="-228600">
                <a:buFont typeface="+mj-lt"/>
                <a:buAutoNum type="arabicPeriod"/>
              </a:pPr>
              <a:r>
                <a:rPr lang="ja-JP" altLang="en-US"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資料準備</a:t>
              </a:r>
              <a:endParaRPr lang="en-US" altLang="ja-JP"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pPr marL="228600" indent="-228600">
                <a:buFont typeface="+mj-lt"/>
                <a:buAutoNum type="arabicPeriod"/>
              </a:pPr>
              <a:r>
                <a:rPr lang="ja-JP" altLang="en-US"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検査報告書受取り</a:t>
              </a:r>
              <a:endPar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endPar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endParaRPr lang="ja-JP" altLang="en-US" sz="16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p:txBody>
        </p:sp>
        <p:sp>
          <p:nvSpPr>
            <p:cNvPr id="72" name="正方形/長方形 13"/>
            <p:cNvSpPr/>
            <p:nvPr/>
          </p:nvSpPr>
          <p:spPr>
            <a:xfrm>
              <a:off x="334416" y="3266489"/>
              <a:ext cx="2022368" cy="37512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 </a:t>
              </a:r>
              <a:r>
                <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申請代行会社</a:t>
              </a:r>
              <a:r>
                <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 </a:t>
              </a:r>
              <a:r>
                <a:rPr lang="en-US" altLang="ja-JP"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(W)</a:t>
              </a:r>
              <a:endPar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p:txBody>
        </p:sp>
        <p:sp>
          <p:nvSpPr>
            <p:cNvPr id="73" name="正方形/長方形 13"/>
            <p:cNvSpPr/>
            <p:nvPr/>
          </p:nvSpPr>
          <p:spPr>
            <a:xfrm>
              <a:off x="334416" y="1217617"/>
              <a:ext cx="2022368" cy="37512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 STEP 3</a:t>
              </a:r>
              <a:endParaRPr lang="ja-JP" altLang="en-US"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p:txBody>
        </p:sp>
      </p:grpSp>
      <p:sp>
        <p:nvSpPr>
          <p:cNvPr id="74" name="吹き出し: 上矢印 73"/>
          <p:cNvSpPr/>
          <p:nvPr/>
        </p:nvSpPr>
        <p:spPr>
          <a:xfrm rot="5400000">
            <a:off x="-561291" y="2467521"/>
            <a:ext cx="2151936" cy="577047"/>
          </a:xfrm>
          <a:prstGeom prst="upArrowCallou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8900000" scaled="1"/>
            <a:tileRect/>
          </a:gradFill>
          <a:ln>
            <a:solidFill>
              <a:schemeClr val="accent2"/>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kumimoji="1" lang="ja-JP" altLang="en-US" sz="1200" dirty="0">
                <a:solidFill>
                  <a:schemeClr val="tx1"/>
                </a:solidFill>
                <a:latin typeface="メイリオ"/>
                <a:ea typeface="メイリオ"/>
                <a:cs typeface="メイリオ"/>
              </a:rPr>
              <a:t>備案</a:t>
            </a:r>
            <a:r>
              <a:rPr kumimoji="1" lang="ja-JP" altLang="en-US" sz="1200" dirty="0" smtClean="0">
                <a:solidFill>
                  <a:schemeClr val="tx1"/>
                </a:solidFill>
                <a:latin typeface="メイリオ"/>
                <a:ea typeface="メイリオ"/>
                <a:cs typeface="メイリオ"/>
              </a:rPr>
              <a:t>申請</a:t>
            </a:r>
            <a:endParaRPr kumimoji="1" lang="en-US" altLang="ja-JP" sz="1200" dirty="0">
              <a:solidFill>
                <a:schemeClr val="tx1"/>
              </a:solidFill>
              <a:latin typeface="メイリオ"/>
              <a:ea typeface="メイリオ"/>
              <a:cs typeface="メイリオ"/>
            </a:endParaRPr>
          </a:p>
          <a:p>
            <a:pPr algn="ctr"/>
            <a:endParaRPr kumimoji="1" lang="en-US" altLang="ja-JP" sz="1200" dirty="0">
              <a:solidFill>
                <a:schemeClr val="tx1"/>
              </a:solidFill>
              <a:latin typeface="メイリオ"/>
              <a:ea typeface="メイリオ"/>
              <a:cs typeface="メイリオ"/>
            </a:endParaRPr>
          </a:p>
          <a:p>
            <a:pPr algn="ctr"/>
            <a:r>
              <a:rPr kumimoji="1" lang="ja-JP" altLang="en-US" sz="1200" dirty="0" smtClean="0">
                <a:solidFill>
                  <a:schemeClr val="tx1"/>
                </a:solidFill>
                <a:latin typeface="メイリオ"/>
                <a:ea typeface="メイリオ"/>
                <a:cs typeface="メイリオ"/>
              </a:rPr>
              <a:t>非特殊化粧品</a:t>
            </a:r>
            <a:endParaRPr kumimoji="1" lang="en-US" altLang="ja-JP" sz="1200" dirty="0">
              <a:solidFill>
                <a:schemeClr val="tx1"/>
              </a:solidFill>
              <a:latin typeface="メイリオ"/>
              <a:ea typeface="メイリオ"/>
              <a:cs typeface="メイリオ"/>
            </a:endParaRPr>
          </a:p>
        </p:txBody>
      </p:sp>
      <p:grpSp>
        <p:nvGrpSpPr>
          <p:cNvPr id="11" name="Group 2"/>
          <p:cNvGrpSpPr/>
          <p:nvPr/>
        </p:nvGrpSpPr>
        <p:grpSpPr>
          <a:xfrm>
            <a:off x="803202" y="4171152"/>
            <a:ext cx="1894449" cy="2185198"/>
            <a:chOff x="226153" y="1217617"/>
            <a:chExt cx="1966811" cy="2421591"/>
          </a:xfrm>
        </p:grpSpPr>
        <p:sp>
          <p:nvSpPr>
            <p:cNvPr id="12" name="正方形/長方形 13"/>
            <p:cNvSpPr/>
            <p:nvPr/>
          </p:nvSpPr>
          <p:spPr>
            <a:xfrm>
              <a:off x="226153" y="1716282"/>
              <a:ext cx="1966811" cy="1458391"/>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t"/>
            <a:lstStyle/>
            <a:p>
              <a:pPr marL="228600" indent="-228600">
                <a:buFont typeface="+mj-lt"/>
                <a:buAutoNum type="arabicPeriod"/>
              </a:pPr>
              <a:r>
                <a:rPr lang="en-US" altLang="ja-JP"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NDA</a:t>
              </a:r>
              <a:r>
                <a:rPr lang="ja-JP" altLang="en-US"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締結</a:t>
              </a:r>
              <a:endPar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pPr marL="228600" indent="-228600">
                <a:buFont typeface="+mj-lt"/>
                <a:buAutoNum type="arabicPeriod"/>
              </a:pPr>
              <a:r>
                <a:rPr lang="ja-JP" altLang="en-US"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成分</a:t>
              </a:r>
              <a:r>
                <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データの事前チェック</a:t>
              </a:r>
              <a:endPar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pPr marL="228600" indent="-228600">
                <a:buFont typeface="+mj-lt"/>
                <a:buAutoNum type="arabicPeriod"/>
              </a:pPr>
              <a:r>
                <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中国責任会社の確認</a:t>
              </a:r>
              <a:endPar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pPr marL="228600" indent="-228600">
                <a:buFont typeface="+mj-lt"/>
                <a:buAutoNum type="arabicPeriod"/>
              </a:pPr>
              <a:r>
                <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中国責任会社と契約</a:t>
              </a:r>
              <a:endPar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pPr marL="228600" indent="-228600">
                <a:buFont typeface="+mj-lt"/>
                <a:buAutoNum type="arabicPeriod"/>
              </a:pPr>
              <a:r>
                <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基本的な資料準備</a:t>
              </a:r>
              <a:endPar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endParaRPr lang="ja-JP" altLang="en-US" sz="16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p:txBody>
        </p:sp>
        <p:sp>
          <p:nvSpPr>
            <p:cNvPr id="13" name="正方形/長方形 13"/>
            <p:cNvSpPr/>
            <p:nvPr/>
          </p:nvSpPr>
          <p:spPr>
            <a:xfrm>
              <a:off x="226153" y="3264081"/>
              <a:ext cx="1966811" cy="375127"/>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 </a:t>
              </a:r>
              <a:r>
                <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申請代行会社</a:t>
              </a:r>
              <a:r>
                <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 </a:t>
              </a:r>
              <a:r>
                <a:rPr lang="en-US" altLang="ja-JP"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(W)</a:t>
              </a:r>
              <a:endPar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p:txBody>
        </p:sp>
        <p:sp>
          <p:nvSpPr>
            <p:cNvPr id="16" name="正方形/長方形 13"/>
            <p:cNvSpPr/>
            <p:nvPr/>
          </p:nvSpPr>
          <p:spPr>
            <a:xfrm>
              <a:off x="226153" y="1217617"/>
              <a:ext cx="1966811" cy="37512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altLang="ja-JP"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 STEP 1</a:t>
              </a:r>
              <a:endParaRPr lang="ja-JP" altLang="en-US"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p:txBody>
        </p:sp>
      </p:grpSp>
      <p:grpSp>
        <p:nvGrpSpPr>
          <p:cNvPr id="17" name="Group 30"/>
          <p:cNvGrpSpPr/>
          <p:nvPr/>
        </p:nvGrpSpPr>
        <p:grpSpPr>
          <a:xfrm>
            <a:off x="2772356" y="4167512"/>
            <a:ext cx="1726496" cy="2188837"/>
            <a:chOff x="17110" y="1217617"/>
            <a:chExt cx="2779575" cy="2428754"/>
          </a:xfrm>
        </p:grpSpPr>
        <p:sp>
          <p:nvSpPr>
            <p:cNvPr id="18" name="正方形/長方形 13"/>
            <p:cNvSpPr/>
            <p:nvPr/>
          </p:nvSpPr>
          <p:spPr>
            <a:xfrm>
              <a:off x="17110" y="1716282"/>
              <a:ext cx="2779575" cy="1465008"/>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t"/>
            <a:lstStyle/>
            <a:p>
              <a:pPr marL="228600" indent="-228600">
                <a:buFont typeface="+mj-lt"/>
                <a:buAutoNum type="arabicPeriod"/>
              </a:pPr>
              <a:r>
                <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在華責任</a:t>
              </a:r>
              <a:r>
                <a:rPr lang="ja-JP" altLang="en-US"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会社登録</a:t>
              </a:r>
              <a:endPar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pPr marL="228600" indent="-228600">
                <a:buFont typeface="+mj-lt"/>
                <a:buAutoNum type="arabicPeriod"/>
              </a:pPr>
              <a:r>
                <a:rPr lang="en-US" altLang="ja-JP"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NMPA</a:t>
              </a:r>
              <a:r>
                <a:rPr lang="ja-JP" altLang="en-US"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システム</a:t>
              </a:r>
              <a:endParaRPr lang="en-US" altLang="ja-JP"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r>
                <a:rPr lang="ja-JP" altLang="en-US"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　</a:t>
              </a:r>
              <a:r>
                <a:rPr lang="en-US" altLang="ja-JP"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 </a:t>
              </a:r>
              <a:r>
                <a:rPr lang="ja-JP" altLang="en-US"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アカウント取得</a:t>
              </a:r>
              <a:endParaRPr lang="en-US" altLang="ja-JP"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p:txBody>
        </p:sp>
        <p:sp>
          <p:nvSpPr>
            <p:cNvPr id="19" name="正方形/長方形 13"/>
            <p:cNvSpPr/>
            <p:nvPr/>
          </p:nvSpPr>
          <p:spPr>
            <a:xfrm>
              <a:off x="17110" y="3271244"/>
              <a:ext cx="2779575" cy="375127"/>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 </a:t>
              </a:r>
              <a:r>
                <a:rPr lang="en-US" altLang="ja-JP"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NMPA</a:t>
              </a:r>
              <a:r>
                <a:rPr lang="ja-JP" altLang="en-US"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北京総局</a:t>
              </a:r>
              <a:endPar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p:txBody>
        </p:sp>
        <p:sp>
          <p:nvSpPr>
            <p:cNvPr id="22" name="正方形/長方形 13"/>
            <p:cNvSpPr/>
            <p:nvPr/>
          </p:nvSpPr>
          <p:spPr>
            <a:xfrm>
              <a:off x="17110" y="1217617"/>
              <a:ext cx="2779575" cy="37512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ja-JP"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 STEP 2</a:t>
              </a:r>
              <a:endParaRPr lang="ja-JP" altLang="en-US"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p:txBody>
        </p:sp>
      </p:grpSp>
      <p:grpSp>
        <p:nvGrpSpPr>
          <p:cNvPr id="23" name="Group 34"/>
          <p:cNvGrpSpPr/>
          <p:nvPr/>
        </p:nvGrpSpPr>
        <p:grpSpPr>
          <a:xfrm>
            <a:off x="6739977" y="4159028"/>
            <a:ext cx="2137973" cy="2197322"/>
            <a:chOff x="226153" y="1217617"/>
            <a:chExt cx="2130631" cy="2424000"/>
          </a:xfrm>
        </p:grpSpPr>
        <p:sp>
          <p:nvSpPr>
            <p:cNvPr id="24" name="正方形/長方形 13"/>
            <p:cNvSpPr/>
            <p:nvPr/>
          </p:nvSpPr>
          <p:spPr>
            <a:xfrm>
              <a:off x="226153" y="1716282"/>
              <a:ext cx="2130631" cy="1460694"/>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t"/>
            <a:lstStyle/>
            <a:p>
              <a:pPr marL="228600" indent="-228600">
                <a:buFont typeface="+mj-lt"/>
                <a:buAutoNum type="arabicPeriod"/>
              </a:pPr>
              <a:r>
                <a:rPr lang="en-US" altLang="ja-JP"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NMPA</a:t>
              </a:r>
              <a:r>
                <a:rPr lang="ja-JP" altLang="en-US"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審査</a:t>
              </a:r>
              <a:r>
                <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申請</a:t>
              </a:r>
              <a:endPar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pPr marL="228600" indent="-228600">
                <a:buFont typeface="+mj-lt"/>
                <a:buAutoNum type="arabicPeriod"/>
              </a:pPr>
              <a:r>
                <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技術審査</a:t>
              </a:r>
              <a:r>
                <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a:t>
              </a:r>
              <a:r>
                <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約</a:t>
              </a:r>
              <a:r>
                <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90</a:t>
              </a:r>
              <a:r>
                <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日</a:t>
              </a:r>
              <a:r>
                <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a:t>
              </a:r>
            </a:p>
            <a:p>
              <a:pPr marL="228600" indent="-228600">
                <a:buFont typeface="+mj-lt"/>
                <a:buAutoNum type="arabicPeriod"/>
              </a:pPr>
              <a:r>
                <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行政審査</a:t>
              </a:r>
              <a:r>
                <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a:t>
              </a:r>
              <a:r>
                <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約</a:t>
              </a:r>
              <a:r>
                <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20</a:t>
              </a:r>
              <a:r>
                <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日</a:t>
              </a:r>
              <a:r>
                <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a:t>
              </a:r>
            </a:p>
            <a:p>
              <a:pPr marL="228600" indent="-228600">
                <a:buFont typeface="+mj-lt"/>
                <a:buAutoNum type="arabicPeriod"/>
              </a:pPr>
              <a:r>
                <a:rPr lang="en-US" altLang="ja-JP"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NMPA</a:t>
              </a:r>
              <a:r>
                <a:rPr lang="ja-JP" altLang="en-US"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登録</a:t>
              </a:r>
              <a:endParaRPr lang="en-US" altLang="ja-JP"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pPr marL="228600" indent="-228600">
                <a:buFont typeface="+mj-lt"/>
                <a:buAutoNum type="arabicPeriod"/>
              </a:pPr>
              <a:r>
                <a:rPr lang="ja-JP" altLang="en-US" b="1" dirty="0" smtClean="0">
                  <a:solidFill>
                    <a:srgbClr val="FF0000"/>
                  </a:solidFill>
                  <a:latin typeface="HG丸ｺﾞｼｯｸM-PRO" panose="020F0600000000000000" charset="-128"/>
                  <a:ea typeface="HG丸ｺﾞｼｯｸM-PRO" panose="020F0600000000000000" charset="-128"/>
                  <a:cs typeface="HG丸ｺﾞｼｯｸM-PRO" panose="020F0600000000000000" charset="-128"/>
                </a:rPr>
                <a:t>販売開始可</a:t>
              </a:r>
              <a:endParaRPr lang="en-US" altLang="ja-JP" b="1" dirty="0">
                <a:solidFill>
                  <a:srgbClr val="FF0000"/>
                </a:solidFill>
                <a:latin typeface="HG丸ｺﾞｼｯｸM-PRO" panose="020F0600000000000000" charset="-128"/>
                <a:ea typeface="HG丸ｺﾞｼｯｸM-PRO" panose="020F0600000000000000" charset="-128"/>
                <a:cs typeface="HG丸ｺﾞｼｯｸM-PRO" panose="020F0600000000000000" charset="-128"/>
              </a:endParaRPr>
            </a:p>
            <a:p>
              <a:pPr marL="228600" indent="-228600">
                <a:buFont typeface="+mj-lt"/>
                <a:buAutoNum type="arabicPeriod"/>
              </a:pPr>
              <a:endPar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endPar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endParaRPr lang="ja-JP" altLang="en-US" sz="16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p:txBody>
        </p:sp>
        <p:sp>
          <p:nvSpPr>
            <p:cNvPr id="25" name="正方形/長方形 13"/>
            <p:cNvSpPr/>
            <p:nvPr/>
          </p:nvSpPr>
          <p:spPr>
            <a:xfrm>
              <a:off x="226153" y="3266489"/>
              <a:ext cx="2130631" cy="37512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 </a:t>
              </a:r>
              <a:r>
                <a:rPr lang="en-US" altLang="ja-JP"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NMPA</a:t>
              </a:r>
              <a:r>
                <a:rPr lang="ja-JP" altLang="en-US"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北京総局</a:t>
              </a:r>
              <a:endPar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p:txBody>
        </p:sp>
        <p:sp>
          <p:nvSpPr>
            <p:cNvPr id="26" name="正方形/長方形 13"/>
            <p:cNvSpPr/>
            <p:nvPr/>
          </p:nvSpPr>
          <p:spPr>
            <a:xfrm>
              <a:off x="226153" y="1217617"/>
              <a:ext cx="2130631" cy="375127"/>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altLang="ja-JP"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 STEP 4</a:t>
              </a:r>
              <a:endParaRPr lang="ja-JP" altLang="en-US"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p:txBody>
        </p:sp>
      </p:grpSp>
      <p:grpSp>
        <p:nvGrpSpPr>
          <p:cNvPr id="27" name="Group 38"/>
          <p:cNvGrpSpPr/>
          <p:nvPr/>
        </p:nvGrpSpPr>
        <p:grpSpPr>
          <a:xfrm>
            <a:off x="4590156" y="4171151"/>
            <a:ext cx="2091718" cy="2185199"/>
            <a:chOff x="560786" y="1217617"/>
            <a:chExt cx="1795998" cy="2424000"/>
          </a:xfrm>
        </p:grpSpPr>
        <p:sp>
          <p:nvSpPr>
            <p:cNvPr id="28" name="正方形/長方形 13"/>
            <p:cNvSpPr/>
            <p:nvPr/>
          </p:nvSpPr>
          <p:spPr>
            <a:xfrm>
              <a:off x="560786" y="1716282"/>
              <a:ext cx="1795997" cy="1460694"/>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t"/>
            <a:lstStyle/>
            <a:p>
              <a:pPr marL="228600" indent="-228600">
                <a:buFont typeface="+mj-lt"/>
                <a:buAutoNum type="arabicPeriod"/>
              </a:pPr>
              <a:r>
                <a:rPr lang="ja-JP" altLang="en-US"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中文名など準備</a:t>
              </a:r>
              <a:endPar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pPr marL="228600" indent="-228600">
                <a:buFont typeface="+mj-lt"/>
                <a:buAutoNum type="arabicPeriod"/>
              </a:pPr>
              <a:r>
                <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提出資料作成</a:t>
              </a:r>
              <a:endPar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pPr marL="228600" indent="-228600">
                <a:buFont typeface="+mj-lt"/>
                <a:buAutoNum type="arabicPeriod"/>
              </a:pPr>
              <a:r>
                <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サンプル輸入手続申請</a:t>
              </a:r>
              <a:endPar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pPr marL="228600" indent="-228600">
                <a:buFont typeface="+mj-lt"/>
                <a:buAutoNum type="arabicPeriod"/>
              </a:pPr>
              <a:r>
                <a:rPr lang="ja-JP" altLang="en-US"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検査</a:t>
              </a:r>
              <a:r>
                <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実施</a:t>
              </a:r>
              <a:r>
                <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a:t>
              </a:r>
              <a:r>
                <a:rPr lang="ja-JP" altLang="en-US"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約</a:t>
              </a:r>
              <a:r>
                <a:rPr lang="ja-JP" altLang="ja-JP"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9</a:t>
              </a:r>
              <a:r>
                <a:rPr lang="en-US" altLang="ja-JP"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0</a:t>
              </a:r>
              <a:r>
                <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日</a:t>
              </a:r>
              <a:r>
                <a:rPr lang="en-US" altLang="ja-JP"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a:t>
              </a:r>
            </a:p>
            <a:p>
              <a:pPr marL="228600" indent="-228600">
                <a:buFont typeface="+mj-lt"/>
                <a:buAutoNum type="arabicPeriod"/>
              </a:pPr>
              <a:r>
                <a:rPr lang="ja-JP" altLang="en-US"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資料準備</a:t>
              </a:r>
              <a:endParaRPr lang="en-US" altLang="ja-JP"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pPr marL="228600" indent="-228600">
                <a:buFont typeface="+mj-lt"/>
                <a:buAutoNum type="arabicPeriod"/>
              </a:pPr>
              <a:r>
                <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検査報告書受取り</a:t>
              </a:r>
              <a:endPar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endPar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endPar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a:p>
              <a:endParaRPr lang="ja-JP" altLang="en-US" sz="16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p:txBody>
        </p:sp>
        <p:sp>
          <p:nvSpPr>
            <p:cNvPr id="29" name="正方形/長方形 13"/>
            <p:cNvSpPr/>
            <p:nvPr/>
          </p:nvSpPr>
          <p:spPr>
            <a:xfrm>
              <a:off x="560786" y="3266489"/>
              <a:ext cx="1795998" cy="37512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 </a:t>
              </a:r>
              <a:r>
                <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申請代行会社</a:t>
              </a:r>
              <a:r>
                <a:rPr lang="en-US" altLang="ja-JP"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 </a:t>
              </a:r>
              <a:r>
                <a:rPr lang="en-US" altLang="ja-JP" sz="1200" dirty="0" smtClean="0">
                  <a:solidFill>
                    <a:srgbClr val="000000"/>
                  </a:solidFill>
                  <a:latin typeface="HG丸ｺﾞｼｯｸM-PRO" panose="020F0600000000000000" charset="-128"/>
                  <a:ea typeface="HG丸ｺﾞｼｯｸM-PRO" panose="020F0600000000000000" charset="-128"/>
                  <a:cs typeface="HG丸ｺﾞｼｯｸM-PRO" panose="020F0600000000000000" charset="-128"/>
                </a:rPr>
                <a:t>(W)</a:t>
              </a:r>
              <a:endParaRPr lang="ja-JP" altLang="en-US" sz="12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p:txBody>
        </p:sp>
        <p:sp>
          <p:nvSpPr>
            <p:cNvPr id="30" name="正方形/長方形 13"/>
            <p:cNvSpPr/>
            <p:nvPr/>
          </p:nvSpPr>
          <p:spPr>
            <a:xfrm>
              <a:off x="560786" y="1217617"/>
              <a:ext cx="1795998" cy="37512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rPr>
                <a:t> STEP 3</a:t>
              </a:r>
              <a:endParaRPr lang="ja-JP" altLang="en-US" sz="1400" dirty="0">
                <a:solidFill>
                  <a:srgbClr val="000000"/>
                </a:solidFill>
                <a:latin typeface="HG丸ｺﾞｼｯｸM-PRO" panose="020F0600000000000000" charset="-128"/>
                <a:ea typeface="HG丸ｺﾞｼｯｸM-PRO" panose="020F0600000000000000" charset="-128"/>
                <a:cs typeface="HG丸ｺﾞｼｯｸM-PRO" panose="020F0600000000000000" charset="-128"/>
              </a:endParaRPr>
            </a:p>
          </p:txBody>
        </p:sp>
      </p:grpSp>
      <p:sp>
        <p:nvSpPr>
          <p:cNvPr id="43" name="吹き出し: 上矢印 1"/>
          <p:cNvSpPr/>
          <p:nvPr/>
        </p:nvSpPr>
        <p:spPr>
          <a:xfrm rot="5400000">
            <a:off x="-583984" y="4969165"/>
            <a:ext cx="2197322" cy="577047"/>
          </a:xfrm>
          <a:prstGeom prst="upArrowCallou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8900000" scaled="1"/>
            <a:tileRect/>
          </a:gradFill>
          <a:ln>
            <a:solidFill>
              <a:schemeClr val="accent2"/>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kumimoji="1" lang="ja-JP" altLang="en-US" sz="1200" dirty="0">
                <a:solidFill>
                  <a:schemeClr val="tx1"/>
                </a:solidFill>
                <a:latin typeface="メイリオ"/>
                <a:ea typeface="メイリオ"/>
                <a:cs typeface="メイリオ"/>
              </a:rPr>
              <a:t>普通</a:t>
            </a:r>
            <a:r>
              <a:rPr kumimoji="1" lang="ja-JP" altLang="en-US" sz="1200" dirty="0" smtClean="0">
                <a:solidFill>
                  <a:schemeClr val="tx1"/>
                </a:solidFill>
                <a:latin typeface="メイリオ"/>
                <a:ea typeface="メイリオ"/>
                <a:cs typeface="メイリオ"/>
              </a:rPr>
              <a:t>申請</a:t>
            </a:r>
            <a:endParaRPr kumimoji="1" lang="en-US" altLang="ja-JP" sz="1200" dirty="0" smtClean="0">
              <a:solidFill>
                <a:schemeClr val="tx1"/>
              </a:solidFill>
              <a:latin typeface="メイリオ"/>
              <a:ea typeface="メイリオ"/>
              <a:cs typeface="メイリオ"/>
            </a:endParaRPr>
          </a:p>
          <a:p>
            <a:pPr algn="ctr"/>
            <a:endParaRPr kumimoji="1" lang="en-US" altLang="ja-JP" sz="1200" dirty="0">
              <a:solidFill>
                <a:schemeClr val="tx1"/>
              </a:solidFill>
              <a:latin typeface="メイリオ"/>
              <a:ea typeface="メイリオ"/>
              <a:cs typeface="メイリオ"/>
            </a:endParaRPr>
          </a:p>
          <a:p>
            <a:pPr algn="ctr"/>
            <a:r>
              <a:rPr kumimoji="1" lang="ja-JP" altLang="en-US" sz="1200" dirty="0" smtClean="0">
                <a:solidFill>
                  <a:schemeClr val="tx1"/>
                </a:solidFill>
                <a:latin typeface="メイリオ"/>
                <a:ea typeface="メイリオ"/>
                <a:cs typeface="メイリオ"/>
              </a:rPr>
              <a:t>特殊化粧品</a:t>
            </a:r>
            <a:endParaRPr kumimoji="1" lang="ja-JP" altLang="en-US" sz="1200" dirty="0">
              <a:solidFill>
                <a:schemeClr val="tx1"/>
              </a:solidFill>
              <a:latin typeface="メイリオ"/>
              <a:ea typeface="メイリオ"/>
              <a:cs typeface="メイリオ"/>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492" y="274638"/>
            <a:ext cx="8944887" cy="647300"/>
          </a:xfrm>
          <a:noFill/>
          <a:ln>
            <a:noFill/>
          </a:ln>
        </p:spPr>
        <p:style>
          <a:lnRef idx="2">
            <a:schemeClr val="accent2"/>
          </a:lnRef>
          <a:fillRef idx="1">
            <a:schemeClr val="lt1"/>
          </a:fillRef>
          <a:effectRef idx="0">
            <a:schemeClr val="accent2"/>
          </a:effectRef>
          <a:fontRef idx="minor">
            <a:schemeClr val="dk1"/>
          </a:fontRef>
        </p:style>
        <p:txBody>
          <a:bodyPr>
            <a:normAutofit/>
          </a:bodyPr>
          <a:lstStyle/>
          <a:p>
            <a:r>
              <a:rPr lang="ja-JP" altLang="en-US" sz="2000" b="1" dirty="0" smtClean="0">
                <a:solidFill>
                  <a:schemeClr val="bg2">
                    <a:lumMod val="25000"/>
                  </a:schemeClr>
                </a:solidFill>
                <a:latin typeface="メイリオ" panose="020B0604030504040204" charset="-128"/>
                <a:ea typeface="メイリオ" panose="020B0604030504040204" charset="-128"/>
                <a:cs typeface="メイリオ" panose="020B0604030504040204" charset="-128"/>
              </a:rPr>
              <a:t>費用・所要時間の目安</a:t>
            </a:r>
            <a:endParaRPr lang="en-US" sz="2000" b="1" dirty="0">
              <a:solidFill>
                <a:schemeClr val="bg2">
                  <a:lumMod val="25000"/>
                </a:schemeClr>
              </a:solidFill>
              <a:latin typeface="メイリオ" panose="020B0604030504040204" charset="-128"/>
              <a:ea typeface="メイリオ" panose="020B0604030504040204" charset="-128"/>
              <a:cs typeface="メイリオ" panose="020B0604030504040204" charset="-128"/>
            </a:endParaRPr>
          </a:p>
        </p:txBody>
      </p:sp>
      <p:cxnSp>
        <p:nvCxnSpPr>
          <p:cNvPr id="14" name="Straight Connector 13"/>
          <p:cNvCxnSpPr/>
          <p:nvPr/>
        </p:nvCxnSpPr>
        <p:spPr>
          <a:xfrm flipV="1">
            <a:off x="226154" y="913549"/>
            <a:ext cx="8715612" cy="9557"/>
          </a:xfrm>
          <a:prstGeom prst="line">
            <a:avLst/>
          </a:prstGeom>
        </p:spPr>
        <p:style>
          <a:lnRef idx="2">
            <a:schemeClr val="accent1"/>
          </a:lnRef>
          <a:fillRef idx="0">
            <a:schemeClr val="accent1"/>
          </a:fillRef>
          <a:effectRef idx="1">
            <a:schemeClr val="accent1"/>
          </a:effectRef>
          <a:fontRef idx="minor">
            <a:schemeClr val="tx1"/>
          </a:fontRef>
        </p:style>
      </p:cxnSp>
      <p:sp>
        <p:nvSpPr>
          <p:cNvPr id="10" name="正方形/長方形 9"/>
          <p:cNvSpPr/>
          <p:nvPr/>
        </p:nvSpPr>
        <p:spPr>
          <a:xfrm>
            <a:off x="86492" y="4417358"/>
            <a:ext cx="9057508" cy="2308324"/>
          </a:xfrm>
          <a:prstGeom prst="rect">
            <a:avLst/>
          </a:prstGeom>
        </p:spPr>
        <p:txBody>
          <a:bodyPr wrap="square">
            <a:spAutoFit/>
          </a:bodyPr>
          <a:lstStyle/>
          <a:p>
            <a:r>
              <a:rPr kumimoji="1" lang="ja-JP" altLang="en-US" sz="1200" dirty="0" smtClean="0">
                <a:latin typeface="メイリオ"/>
                <a:ea typeface="メイリオ"/>
                <a:cs typeface="メイリオ"/>
              </a:rPr>
              <a:t>＊注意＊</a:t>
            </a:r>
            <a:endParaRPr kumimoji="1" lang="en-US" altLang="ja-JP" sz="1200" dirty="0" smtClean="0">
              <a:latin typeface="メイリオ"/>
              <a:ea typeface="メイリオ"/>
              <a:cs typeface="メイリオ"/>
            </a:endParaRPr>
          </a:p>
          <a:p>
            <a:endParaRPr kumimoji="1" lang="en-US" altLang="ja-JP" sz="1200" dirty="0" smtClean="0">
              <a:latin typeface="メイリオ"/>
              <a:ea typeface="メイリオ"/>
              <a:cs typeface="メイリオ"/>
            </a:endParaRPr>
          </a:p>
          <a:p>
            <a:r>
              <a:rPr kumimoji="1" lang="en-US" altLang="ja-JP" sz="1200" dirty="0" smtClean="0">
                <a:latin typeface="メイリオ"/>
                <a:ea typeface="メイリオ"/>
                <a:cs typeface="メイリオ"/>
              </a:rPr>
              <a:t>●</a:t>
            </a:r>
            <a:r>
              <a:rPr kumimoji="1" lang="ja-JP" altLang="en-US" sz="1200" dirty="0" smtClean="0">
                <a:latin typeface="メイリオ"/>
                <a:ea typeface="メイリオ"/>
                <a:cs typeface="メイリオ"/>
              </a:rPr>
              <a:t>上記の費用と所要時間については、あくまで目安です。</a:t>
            </a:r>
            <a:endParaRPr kumimoji="1" lang="en-US" altLang="ja-JP" sz="1200" dirty="0" smtClean="0">
              <a:latin typeface="メイリオ"/>
              <a:ea typeface="メイリオ"/>
              <a:cs typeface="メイリオ"/>
            </a:endParaRPr>
          </a:p>
          <a:p>
            <a:r>
              <a:rPr kumimoji="1" lang="ja-JP" altLang="ja-JP" sz="1200" dirty="0">
                <a:latin typeface="メイリオ"/>
                <a:ea typeface="メイリオ"/>
                <a:cs typeface="メイリオ"/>
              </a:rPr>
              <a:t>　</a:t>
            </a:r>
            <a:r>
              <a:rPr kumimoji="1" lang="ja-JP" altLang="en-US" sz="1200" dirty="0" smtClean="0">
                <a:latin typeface="メイリオ"/>
                <a:ea typeface="メイリオ"/>
                <a:cs typeface="メイリオ"/>
              </a:rPr>
              <a:t>中国へのサンプル発送中の通関問題、祝日（国慶節、春節など）の長期休暇、食薬庁のシステム上の諸問題等、作業に遅れが</a:t>
            </a:r>
            <a:endParaRPr kumimoji="1" lang="en-US" altLang="ja-JP" sz="1200" dirty="0" smtClean="0">
              <a:latin typeface="メイリオ"/>
              <a:ea typeface="メイリオ"/>
              <a:cs typeface="メイリオ"/>
            </a:endParaRPr>
          </a:p>
          <a:p>
            <a:r>
              <a:rPr kumimoji="1" lang="ja-JP" altLang="ja-JP" sz="1200" dirty="0">
                <a:latin typeface="メイリオ"/>
                <a:ea typeface="メイリオ"/>
                <a:cs typeface="メイリオ"/>
              </a:rPr>
              <a:t>　</a:t>
            </a:r>
            <a:r>
              <a:rPr kumimoji="1" lang="ja-JP" altLang="en-US" sz="1200" dirty="0" smtClean="0">
                <a:latin typeface="メイリオ"/>
                <a:ea typeface="メイリオ"/>
                <a:cs typeface="メイリオ"/>
              </a:rPr>
              <a:t>生じる場合がございますのでご了承ください。</a:t>
            </a:r>
            <a:endParaRPr kumimoji="1" lang="en-US" altLang="ja-JP" sz="1200" dirty="0" smtClean="0">
              <a:latin typeface="メイリオ"/>
              <a:ea typeface="メイリオ"/>
              <a:cs typeface="メイリオ"/>
            </a:endParaRPr>
          </a:p>
          <a:p>
            <a:r>
              <a:rPr kumimoji="1" lang="en-US" altLang="ja-JP" sz="1200" dirty="0" smtClean="0">
                <a:latin typeface="メイリオ"/>
                <a:ea typeface="メイリオ"/>
                <a:cs typeface="メイリオ"/>
              </a:rPr>
              <a:t>●</a:t>
            </a:r>
            <a:r>
              <a:rPr kumimoji="1" lang="ja-JP" altLang="en-US" sz="1200" dirty="0" smtClean="0">
                <a:latin typeface="メイリオ"/>
                <a:ea typeface="メイリオ"/>
                <a:cs typeface="メイリオ"/>
              </a:rPr>
              <a:t>事前の簡易成分チェック時に、商品がいずれの種別に該当するか確認し、概算の見積書と成分使用可否をご提示します。</a:t>
            </a:r>
            <a:endParaRPr kumimoji="1" lang="en-US" altLang="ja-JP" sz="1200" dirty="0" smtClean="0">
              <a:latin typeface="メイリオ"/>
              <a:ea typeface="メイリオ"/>
              <a:cs typeface="メイリオ"/>
            </a:endParaRPr>
          </a:p>
          <a:p>
            <a:r>
              <a:rPr kumimoji="1" lang="ja-JP" altLang="en-US" sz="1200" dirty="0" smtClean="0">
                <a:latin typeface="メイリオ"/>
                <a:ea typeface="メイリオ"/>
                <a:cs typeface="メイリオ"/>
              </a:rPr>
              <a:t>（＊稀に正式発表のない使用</a:t>
            </a:r>
            <a:endParaRPr kumimoji="1" lang="en-US" altLang="ja-JP" sz="1200" dirty="0" smtClean="0">
              <a:latin typeface="メイリオ"/>
              <a:ea typeface="メイリオ"/>
              <a:cs typeface="メイリオ"/>
            </a:endParaRPr>
          </a:p>
          <a:p>
            <a:r>
              <a:rPr kumimoji="1" lang="en-US" altLang="ja-JP" sz="1200" dirty="0">
                <a:latin typeface="メイリオ"/>
                <a:ea typeface="メイリオ"/>
                <a:cs typeface="メイリオ"/>
              </a:rPr>
              <a:t>●</a:t>
            </a:r>
            <a:r>
              <a:rPr kumimoji="1" lang="ja-JP" altLang="en-US" sz="1200" dirty="0">
                <a:latin typeface="メイリオ"/>
                <a:ea typeface="メイリオ"/>
                <a:cs typeface="メイリオ"/>
              </a:rPr>
              <a:t>上記申請期間は公的機関</a:t>
            </a:r>
            <a:r>
              <a:rPr kumimoji="1" lang="ja-JP" altLang="en-US" sz="1200" dirty="0" smtClean="0">
                <a:latin typeface="メイリオ"/>
                <a:ea typeface="メイリオ"/>
                <a:cs typeface="メイリオ"/>
              </a:rPr>
              <a:t>の所用時間を示したものです。資料</a:t>
            </a:r>
            <a:r>
              <a:rPr kumimoji="1" lang="ja-JP" altLang="en-US" sz="1200" dirty="0">
                <a:latin typeface="メイリオ"/>
                <a:ea typeface="メイリオ"/>
                <a:cs typeface="メイリオ"/>
              </a:rPr>
              <a:t>収集、作成等で</a:t>
            </a:r>
            <a:r>
              <a:rPr kumimoji="1" lang="ja-JP" altLang="en-US" sz="1200" dirty="0" smtClean="0">
                <a:latin typeface="メイリオ"/>
                <a:ea typeface="メイリオ"/>
                <a:cs typeface="メイリオ"/>
              </a:rPr>
              <a:t>通常＋</a:t>
            </a:r>
            <a:r>
              <a:rPr kumimoji="1" lang="en-US" altLang="ja-JP" sz="1200" dirty="0" smtClean="0">
                <a:latin typeface="メイリオ"/>
                <a:ea typeface="メイリオ"/>
                <a:cs typeface="メイリオ"/>
              </a:rPr>
              <a:t> </a:t>
            </a:r>
            <a:r>
              <a:rPr kumimoji="1" lang="en-US" altLang="ja-JP" sz="1200" dirty="0">
                <a:latin typeface="メイリオ"/>
                <a:ea typeface="メイリオ"/>
                <a:cs typeface="メイリオ"/>
              </a:rPr>
              <a:t>4-5</a:t>
            </a:r>
            <a:r>
              <a:rPr kumimoji="1" lang="ja-JP" altLang="en-US" sz="1200" dirty="0">
                <a:latin typeface="メイリオ"/>
                <a:ea typeface="メイリオ"/>
                <a:cs typeface="メイリオ"/>
              </a:rPr>
              <a:t>ヶ月の期間がかかります</a:t>
            </a:r>
            <a:r>
              <a:rPr kumimoji="1" lang="ja-JP" altLang="en-US" sz="1200" dirty="0" smtClean="0">
                <a:latin typeface="メイリオ"/>
                <a:ea typeface="メイリオ"/>
                <a:cs typeface="メイリオ"/>
              </a:rPr>
              <a:t>。</a:t>
            </a:r>
            <a:endParaRPr kumimoji="1" lang="en-US" altLang="ja-JP" sz="1200" dirty="0" smtClean="0">
              <a:latin typeface="メイリオ"/>
              <a:ea typeface="メイリオ"/>
              <a:cs typeface="メイリオ"/>
            </a:endParaRPr>
          </a:p>
          <a:p>
            <a:r>
              <a:rPr kumimoji="1" lang="en-US" altLang="ja-JP" sz="1200" dirty="0" smtClean="0">
                <a:latin typeface="メイリオ"/>
                <a:ea typeface="メイリオ"/>
                <a:cs typeface="メイリオ"/>
              </a:rPr>
              <a:t>● </a:t>
            </a:r>
            <a:r>
              <a:rPr kumimoji="1" lang="ja-JP" altLang="en-US" sz="1200" dirty="0" smtClean="0">
                <a:latin typeface="メイリオ"/>
                <a:ea typeface="メイリオ"/>
                <a:cs typeface="メイリオ"/>
              </a:rPr>
              <a:t>中国の検査では、動物実験が行われる場合がございます。</a:t>
            </a:r>
            <a:endParaRPr kumimoji="1" lang="en-US" altLang="ja-JP" sz="1200" dirty="0" smtClean="0">
              <a:latin typeface="メイリオ"/>
              <a:ea typeface="メイリオ"/>
              <a:cs typeface="メイリオ"/>
            </a:endParaRPr>
          </a:p>
          <a:p>
            <a:r>
              <a:rPr kumimoji="1" lang="en-US" altLang="ja-JP" sz="1200" dirty="0" smtClean="0">
                <a:latin typeface="メイリオ"/>
                <a:ea typeface="メイリオ"/>
                <a:cs typeface="メイリオ"/>
              </a:rPr>
              <a:t>● </a:t>
            </a:r>
            <a:r>
              <a:rPr kumimoji="1" lang="ja-JP" altLang="en-US" sz="1200" dirty="0" smtClean="0">
                <a:latin typeface="メイリオ"/>
                <a:ea typeface="メイリオ"/>
                <a:cs typeface="メイリオ"/>
              </a:rPr>
              <a:t>人体検査（パッチテスト、</a:t>
            </a:r>
            <a:r>
              <a:rPr kumimoji="1" lang="en-US" altLang="ja-JP" sz="1200" dirty="0" smtClean="0">
                <a:latin typeface="メイリオ"/>
                <a:ea typeface="メイリオ"/>
                <a:cs typeface="メイリオ"/>
              </a:rPr>
              <a:t>SPF/PA</a:t>
            </a:r>
            <a:r>
              <a:rPr kumimoji="1" lang="ja-JP" altLang="en-US" sz="1200" dirty="0" smtClean="0">
                <a:latin typeface="メイリオ"/>
                <a:ea typeface="メイリオ"/>
                <a:cs typeface="メイリオ"/>
              </a:rPr>
              <a:t>テスト）、追加検査など</a:t>
            </a:r>
            <a:r>
              <a:rPr kumimoji="1" lang="ja-JP" altLang="en-US" sz="1200" dirty="0">
                <a:latin typeface="メイリオ"/>
                <a:ea typeface="メイリオ"/>
                <a:cs typeface="メイリオ"/>
              </a:rPr>
              <a:t>の要否に</a:t>
            </a:r>
            <a:r>
              <a:rPr kumimoji="1" lang="ja-JP" altLang="en-US" sz="1200" dirty="0" smtClean="0">
                <a:latin typeface="メイリオ"/>
                <a:ea typeface="メイリオ"/>
                <a:cs typeface="メイリオ"/>
              </a:rPr>
              <a:t>より検査</a:t>
            </a:r>
            <a:r>
              <a:rPr kumimoji="1" lang="ja-JP" altLang="en-US" sz="1200" dirty="0">
                <a:latin typeface="メイリオ"/>
                <a:ea typeface="メイリオ"/>
                <a:cs typeface="メイリオ"/>
              </a:rPr>
              <a:t>費用が変動する場合があります。</a:t>
            </a:r>
            <a:endParaRPr kumimoji="1" lang="en-US" altLang="ja-JP" sz="1200" dirty="0">
              <a:latin typeface="メイリオ"/>
              <a:ea typeface="メイリオ"/>
              <a:cs typeface="メイリオ"/>
            </a:endParaRPr>
          </a:p>
          <a:p>
            <a:r>
              <a:rPr kumimoji="1" lang="en-US" altLang="ja-JP" sz="1200" dirty="0">
                <a:latin typeface="メイリオ"/>
                <a:ea typeface="メイリオ"/>
                <a:cs typeface="メイリオ"/>
              </a:rPr>
              <a:t>● </a:t>
            </a:r>
            <a:r>
              <a:rPr kumimoji="1" lang="ja-JP" altLang="en-US" sz="1200" dirty="0" smtClean="0">
                <a:latin typeface="メイリオ"/>
                <a:ea typeface="メイリオ"/>
                <a:cs typeface="メイリオ"/>
              </a:rPr>
              <a:t>管理手数料</a:t>
            </a:r>
            <a:r>
              <a:rPr kumimoji="1" lang="en-US" altLang="ja-JP" sz="1200" dirty="0" smtClean="0">
                <a:latin typeface="メイリオ"/>
                <a:ea typeface="メイリオ"/>
                <a:cs typeface="メイリオ"/>
              </a:rPr>
              <a:t>15</a:t>
            </a:r>
            <a:r>
              <a:rPr kumimoji="1" lang="ja-JP" altLang="en-US" sz="1200" dirty="0" smtClean="0">
                <a:latin typeface="メイリオ"/>
                <a:ea typeface="メイリオ"/>
                <a:cs typeface="メイリオ"/>
              </a:rPr>
              <a:t>％と消費税を加算しお見積もりをご提示します。</a:t>
            </a:r>
            <a:endParaRPr kumimoji="1" lang="en-US" altLang="ja-JP" sz="1200" dirty="0" smtClean="0">
              <a:latin typeface="メイリオ"/>
              <a:ea typeface="メイリオ"/>
              <a:cs typeface="メイリオ"/>
            </a:endParaRPr>
          </a:p>
          <a:p>
            <a:r>
              <a:rPr kumimoji="1" lang="en-US" altLang="ja-JP" sz="1200" dirty="0" smtClean="0">
                <a:latin typeface="メイリオ"/>
                <a:ea typeface="メイリオ"/>
                <a:cs typeface="メイリオ"/>
              </a:rPr>
              <a:t>●</a:t>
            </a:r>
            <a:r>
              <a:rPr kumimoji="1" lang="ja-JP" altLang="en-US" sz="1200" dirty="0" smtClean="0">
                <a:latin typeface="メイリオ"/>
                <a:ea typeface="メイリオ"/>
                <a:cs typeface="メイリオ"/>
              </a:rPr>
              <a:t>お支払いは、一括</a:t>
            </a:r>
            <a:r>
              <a:rPr kumimoji="1" lang="ja-JP" altLang="en-US" sz="1200" dirty="0">
                <a:latin typeface="メイリオ"/>
                <a:ea typeface="メイリオ"/>
                <a:cs typeface="メイリオ"/>
              </a:rPr>
              <a:t>もしく</a:t>
            </a:r>
            <a:r>
              <a:rPr kumimoji="1" lang="ja-JP" altLang="en-US" sz="1200" dirty="0" smtClean="0">
                <a:latin typeface="メイリオ"/>
                <a:ea typeface="メイリオ"/>
                <a:cs typeface="メイリオ"/>
              </a:rPr>
              <a:t>は分割（着手前・</a:t>
            </a:r>
            <a:r>
              <a:rPr kumimoji="1" lang="ja-JP" altLang="en-US" sz="1200" dirty="0">
                <a:latin typeface="メイリオ"/>
                <a:ea typeface="メイリオ"/>
                <a:cs typeface="メイリオ"/>
              </a:rPr>
              <a:t>試験完了後・申請</a:t>
            </a:r>
            <a:r>
              <a:rPr kumimoji="1" lang="ja-JP" altLang="en-US" sz="1200" dirty="0" smtClean="0">
                <a:latin typeface="メイリオ"/>
                <a:ea typeface="メイリオ"/>
                <a:cs typeface="メイリオ"/>
              </a:rPr>
              <a:t>完了後の</a:t>
            </a:r>
            <a:r>
              <a:rPr kumimoji="1" lang="en-US" altLang="ja-JP" sz="1200" dirty="0" smtClean="0">
                <a:latin typeface="メイリオ"/>
                <a:ea typeface="メイリオ"/>
                <a:cs typeface="メイリオ"/>
              </a:rPr>
              <a:t>3</a:t>
            </a:r>
            <a:r>
              <a:rPr kumimoji="1" lang="ja-JP" altLang="en-US" sz="1200" dirty="0" smtClean="0">
                <a:latin typeface="メイリオ"/>
                <a:ea typeface="メイリオ"/>
                <a:cs typeface="メイリオ"/>
              </a:rPr>
              <a:t>回）のいずれかにてご請求</a:t>
            </a:r>
            <a:r>
              <a:rPr kumimoji="1" lang="ja-JP" altLang="en-US" sz="1200" dirty="0">
                <a:latin typeface="メイリオ"/>
                <a:ea typeface="メイリオ"/>
                <a:cs typeface="メイリオ"/>
              </a:rPr>
              <a:t>させていただきます</a:t>
            </a:r>
            <a:r>
              <a:rPr kumimoji="1" lang="ja-JP" altLang="en-US" sz="1200" dirty="0" smtClean="0">
                <a:latin typeface="メイリオ"/>
                <a:ea typeface="メイリオ"/>
                <a:cs typeface="メイリオ"/>
              </a:rPr>
              <a:t>。</a:t>
            </a:r>
            <a:endParaRPr kumimoji="1" lang="en-US" altLang="ja-JP" sz="1200" dirty="0" smtClean="0">
              <a:latin typeface="メイリオ"/>
              <a:ea typeface="メイリオ"/>
              <a:cs typeface="メイリオ"/>
            </a:endParaRPr>
          </a:p>
        </p:txBody>
      </p:sp>
      <p:sp>
        <p:nvSpPr>
          <p:cNvPr id="2" name="Slide Number Placeholder 1"/>
          <p:cNvSpPr>
            <a:spLocks noGrp="1"/>
          </p:cNvSpPr>
          <p:nvPr>
            <p:ph type="sldNum" sz="quarter" idx="12"/>
          </p:nvPr>
        </p:nvSpPr>
        <p:spPr/>
        <p:txBody>
          <a:bodyPr/>
          <a:lstStyle/>
          <a:p>
            <a:fld id="{8451DCA4-75D8-8246-83F4-A806E56FC9EB}" type="slidenum">
              <a:rPr lang="en-US" smtClean="0"/>
              <a:t>5</a:t>
            </a:fld>
            <a:endParaRPr lang="en-US"/>
          </a:p>
        </p:txBody>
      </p:sp>
      <p:pic>
        <p:nvPicPr>
          <p:cNvPr id="3" name="図 2"/>
          <p:cNvPicPr>
            <a:picLocks noChangeAspect="1"/>
          </p:cNvPicPr>
          <p:nvPr/>
        </p:nvPicPr>
        <p:blipFill>
          <a:blip r:embed="rId2"/>
          <a:stretch>
            <a:fillRect/>
          </a:stretch>
        </p:blipFill>
        <p:spPr>
          <a:xfrm>
            <a:off x="0" y="1079917"/>
            <a:ext cx="9144000" cy="321688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6154" y="274638"/>
            <a:ext cx="8089341" cy="647300"/>
          </a:xfrm>
          <a:noFill/>
          <a:ln>
            <a:noFill/>
          </a:ln>
        </p:spPr>
        <p:style>
          <a:lnRef idx="2">
            <a:schemeClr val="accent2"/>
          </a:lnRef>
          <a:fillRef idx="1">
            <a:schemeClr val="lt1"/>
          </a:fillRef>
          <a:effectRef idx="0">
            <a:schemeClr val="accent2"/>
          </a:effectRef>
          <a:fontRef idx="minor">
            <a:schemeClr val="dk1"/>
          </a:fontRef>
        </p:style>
        <p:txBody>
          <a:bodyPr>
            <a:normAutofit/>
          </a:bodyPr>
          <a:lstStyle/>
          <a:p>
            <a:r>
              <a:rPr lang="en-US" sz="2400" dirty="0">
                <a:solidFill>
                  <a:schemeClr val="bg2">
                    <a:lumMod val="25000"/>
                  </a:schemeClr>
                </a:solidFill>
              </a:rPr>
              <a:t> </a:t>
            </a:r>
            <a:r>
              <a:rPr lang="en-US" altLang="ja-JP" sz="2400" b="1" dirty="0" err="1">
                <a:solidFill>
                  <a:schemeClr val="bg2">
                    <a:lumMod val="25000"/>
                  </a:schemeClr>
                </a:solidFill>
              </a:rPr>
              <a:t>NMPA</a:t>
            </a:r>
            <a:r>
              <a:rPr lang="en-US" sz="2400" b="1" dirty="0" err="1" smtClean="0">
                <a:solidFill>
                  <a:schemeClr val="bg2">
                    <a:lumMod val="25000"/>
                  </a:schemeClr>
                </a:solidFill>
                <a:latin typeface="メイリオ" panose="020B0604030504040204" charset="-128"/>
                <a:ea typeface="メイリオ" panose="020B0604030504040204" charset="-128"/>
                <a:cs typeface="メイリオ" panose="020B0604030504040204" charset="-128"/>
              </a:rPr>
              <a:t>申請</a:t>
            </a:r>
            <a:r>
              <a:rPr lang="ja-JP" altLang="en-US" sz="2400" b="1" dirty="0">
                <a:solidFill>
                  <a:schemeClr val="bg2">
                    <a:lumMod val="25000"/>
                  </a:schemeClr>
                </a:solidFill>
                <a:latin typeface="メイリオ" panose="020B0604030504040204" charset="-128"/>
                <a:ea typeface="メイリオ" panose="020B0604030504040204" charset="-128"/>
                <a:cs typeface="メイリオ" panose="020B0604030504040204" charset="-128"/>
              </a:rPr>
              <a:t>　</a:t>
            </a:r>
            <a:r>
              <a:rPr lang="en-US" sz="2400" b="1" dirty="0" smtClean="0">
                <a:solidFill>
                  <a:schemeClr val="bg2">
                    <a:lumMod val="25000"/>
                  </a:schemeClr>
                </a:solidFill>
                <a:latin typeface="メイリオ" panose="020B0604030504040204" charset="-128"/>
                <a:ea typeface="メイリオ" panose="020B0604030504040204" charset="-128"/>
                <a:cs typeface="メイリオ" panose="020B0604030504040204" charset="-128"/>
              </a:rPr>
              <a:t>必要資料</a:t>
            </a:r>
            <a:r>
              <a:rPr lang="ja-JP" altLang="en-US" sz="2400" b="1" dirty="0">
                <a:solidFill>
                  <a:schemeClr val="bg2">
                    <a:lumMod val="25000"/>
                  </a:schemeClr>
                </a:solidFill>
                <a:latin typeface="メイリオ" panose="020B0604030504040204" charset="-128"/>
                <a:ea typeface="メイリオ" panose="020B0604030504040204" charset="-128"/>
                <a:cs typeface="メイリオ" panose="020B0604030504040204" charset="-128"/>
              </a:rPr>
              <a:t>　</a:t>
            </a:r>
            <a:r>
              <a:rPr lang="ja-JP" altLang="en-US" sz="1600" b="1" dirty="0">
                <a:solidFill>
                  <a:schemeClr val="bg2">
                    <a:lumMod val="25000"/>
                  </a:schemeClr>
                </a:solidFill>
                <a:latin typeface="メイリオ" panose="020B0604030504040204" charset="-128"/>
                <a:ea typeface="メイリオ" panose="020B0604030504040204" charset="-128"/>
                <a:cs typeface="メイリオ" panose="020B0604030504040204" charset="-128"/>
              </a:rPr>
              <a:t>（化粧品申請の場合）</a:t>
            </a:r>
            <a:endParaRPr lang="en-US" sz="1600" b="1" dirty="0">
              <a:solidFill>
                <a:schemeClr val="bg2">
                  <a:lumMod val="25000"/>
                </a:schemeClr>
              </a:solidFill>
              <a:latin typeface="メイリオ" panose="020B0604030504040204" charset="-128"/>
              <a:ea typeface="メイリオ" panose="020B0604030504040204" charset="-128"/>
              <a:cs typeface="メイリオ" panose="020B0604030504040204" charset="-128"/>
            </a:endParaRPr>
          </a:p>
        </p:txBody>
      </p:sp>
      <p:cxnSp>
        <p:nvCxnSpPr>
          <p:cNvPr id="14" name="Straight Connector 13"/>
          <p:cNvCxnSpPr/>
          <p:nvPr/>
        </p:nvCxnSpPr>
        <p:spPr>
          <a:xfrm flipV="1">
            <a:off x="226154" y="921938"/>
            <a:ext cx="8715612" cy="9557"/>
          </a:xfrm>
          <a:prstGeom prst="line">
            <a:avLst/>
          </a:prstGeom>
        </p:spPr>
        <p:style>
          <a:lnRef idx="2">
            <a:schemeClr val="accent1"/>
          </a:lnRef>
          <a:fillRef idx="0">
            <a:schemeClr val="accent1"/>
          </a:fillRef>
          <a:effectRef idx="1">
            <a:schemeClr val="accent1"/>
          </a:effectRef>
          <a:fontRef idx="minor">
            <a:schemeClr val="tx1"/>
          </a:fontRef>
        </p:style>
      </p:cxnSp>
      <p:sp>
        <p:nvSpPr>
          <p:cNvPr id="13" name="テキスト ボックス 6"/>
          <p:cNvSpPr txBox="1"/>
          <p:nvPr/>
        </p:nvSpPr>
        <p:spPr>
          <a:xfrm>
            <a:off x="226153" y="5081254"/>
            <a:ext cx="8715613" cy="1200329"/>
          </a:xfrm>
          <a:prstGeom prst="rect">
            <a:avLst/>
          </a:prstGeom>
          <a:noFill/>
        </p:spPr>
        <p:txBody>
          <a:bodyPr wrap="square" rtlCol="0">
            <a:spAutoFit/>
          </a:bodyPr>
          <a:lstStyle/>
          <a:p>
            <a:r>
              <a:rPr lang="ja-JP" altLang="en-US" sz="1200" dirty="0" smtClean="0">
                <a:solidFill>
                  <a:srgbClr val="000000"/>
                </a:solidFill>
                <a:latin typeface="メイリオ" panose="020B0604030504040204" charset="-128"/>
                <a:ea typeface="メイリオ" panose="020B0604030504040204" charset="-128"/>
                <a:cs typeface="メイリオ" panose="020B0604030504040204" charset="-128"/>
              </a:rPr>
              <a:t>新原料申請の場合は下記のような資料が必要となります。（申請する場合は別途相談）</a:t>
            </a:r>
            <a:endParaRPr lang="en-US" altLang="ja-JP" sz="1200" dirty="0">
              <a:solidFill>
                <a:srgbClr val="000000"/>
              </a:solidFill>
              <a:latin typeface="メイリオ" panose="020B0604030504040204" charset="-128"/>
              <a:ea typeface="メイリオ" panose="020B0604030504040204" charset="-128"/>
              <a:cs typeface="メイリオ" panose="020B0604030504040204" charset="-128"/>
            </a:endParaRPr>
          </a:p>
          <a:p>
            <a:r>
              <a:rPr lang="ja-JP" altLang="en-US" sz="1200" dirty="0" smtClean="0">
                <a:solidFill>
                  <a:srgbClr val="000000"/>
                </a:solidFill>
                <a:latin typeface="メイリオ" panose="020B0604030504040204" charset="-128"/>
                <a:ea typeface="メイリオ" panose="020B0604030504040204" charset="-128"/>
                <a:cs typeface="メイリオ" panose="020B0604030504040204" charset="-128"/>
              </a:rPr>
              <a:t>・新原料</a:t>
            </a:r>
            <a:r>
              <a:rPr lang="ja-JP" altLang="en-US" sz="1200" dirty="0">
                <a:solidFill>
                  <a:srgbClr val="000000"/>
                </a:solidFill>
                <a:latin typeface="メイリオ" panose="020B0604030504040204" charset="-128"/>
                <a:ea typeface="メイリオ" panose="020B0604030504040204" charset="-128"/>
                <a:cs typeface="メイリオ" panose="020B0604030504040204" charset="-128"/>
              </a:rPr>
              <a:t>行政許可申請表</a:t>
            </a:r>
            <a:endParaRPr lang="en-US" altLang="ja-JP" sz="1200" dirty="0">
              <a:solidFill>
                <a:srgbClr val="000000"/>
              </a:solidFill>
              <a:latin typeface="メイリオ" panose="020B0604030504040204" charset="-128"/>
              <a:ea typeface="メイリオ" panose="020B0604030504040204" charset="-128"/>
              <a:cs typeface="メイリオ" panose="020B0604030504040204" charset="-128"/>
            </a:endParaRPr>
          </a:p>
          <a:p>
            <a:r>
              <a:rPr lang="ja-JP" altLang="en-US" sz="1200" dirty="0" smtClean="0">
                <a:solidFill>
                  <a:srgbClr val="000000"/>
                </a:solidFill>
                <a:latin typeface="メイリオ" panose="020B0604030504040204" charset="-128"/>
                <a:ea typeface="メイリオ" panose="020B0604030504040204" charset="-128"/>
                <a:cs typeface="メイリオ" panose="020B0604030504040204" charset="-128"/>
              </a:rPr>
              <a:t>・新原料</a:t>
            </a:r>
            <a:r>
              <a:rPr lang="ja-JP" altLang="en-US" sz="1200" dirty="0">
                <a:solidFill>
                  <a:srgbClr val="000000"/>
                </a:solidFill>
                <a:latin typeface="メイリオ" panose="020B0604030504040204" charset="-128"/>
                <a:ea typeface="メイリオ" panose="020B0604030504040204" charset="-128"/>
                <a:cs typeface="メイリオ" panose="020B0604030504040204" charset="-128"/>
              </a:rPr>
              <a:t>研究開発報告</a:t>
            </a:r>
            <a:endParaRPr lang="en-US" altLang="ja-JP" sz="1200" dirty="0">
              <a:solidFill>
                <a:srgbClr val="000000"/>
              </a:solidFill>
              <a:latin typeface="メイリオ" panose="020B0604030504040204" charset="-128"/>
              <a:ea typeface="メイリオ" panose="020B0604030504040204" charset="-128"/>
              <a:cs typeface="メイリオ" panose="020B0604030504040204" charset="-128"/>
            </a:endParaRPr>
          </a:p>
          <a:p>
            <a:r>
              <a:rPr lang="ja-JP" altLang="en-US" sz="1200" dirty="0" smtClean="0">
                <a:solidFill>
                  <a:srgbClr val="000000"/>
                </a:solidFill>
                <a:latin typeface="メイリオ" panose="020B0604030504040204" charset="-128"/>
                <a:ea typeface="メイリオ" panose="020B0604030504040204" charset="-128"/>
                <a:cs typeface="メイリオ" panose="020B0604030504040204" charset="-128"/>
              </a:rPr>
              <a:t>・新原料</a:t>
            </a:r>
            <a:r>
              <a:rPr lang="ja-JP" altLang="en-US" sz="1200" dirty="0">
                <a:solidFill>
                  <a:srgbClr val="000000"/>
                </a:solidFill>
                <a:latin typeface="メイリオ" panose="020B0604030504040204" charset="-128"/>
                <a:ea typeface="メイリオ" panose="020B0604030504040204" charset="-128"/>
                <a:cs typeface="メイリオ" panose="020B0604030504040204" charset="-128"/>
              </a:rPr>
              <a:t>の生産プロセス</a:t>
            </a:r>
            <a:endParaRPr lang="en-US" altLang="ja-JP" sz="1200" dirty="0">
              <a:solidFill>
                <a:srgbClr val="000000"/>
              </a:solidFill>
              <a:latin typeface="メイリオ" panose="020B0604030504040204" charset="-128"/>
              <a:ea typeface="メイリオ" panose="020B0604030504040204" charset="-128"/>
              <a:cs typeface="メイリオ" panose="020B0604030504040204" charset="-128"/>
            </a:endParaRPr>
          </a:p>
          <a:p>
            <a:r>
              <a:rPr lang="ja-JP" altLang="en-US" sz="1200" dirty="0" smtClean="0">
                <a:solidFill>
                  <a:srgbClr val="000000"/>
                </a:solidFill>
                <a:latin typeface="メイリオ" panose="020B0604030504040204" charset="-128"/>
                <a:ea typeface="メイリオ" panose="020B0604030504040204" charset="-128"/>
                <a:cs typeface="メイリオ" panose="020B0604030504040204" charset="-128"/>
              </a:rPr>
              <a:t>・新原料</a:t>
            </a:r>
            <a:r>
              <a:rPr lang="ja-JP" altLang="en-US" sz="1200" dirty="0">
                <a:solidFill>
                  <a:srgbClr val="000000"/>
                </a:solidFill>
                <a:latin typeface="メイリオ" panose="020B0604030504040204" charset="-128"/>
                <a:ea typeface="メイリオ" panose="020B0604030504040204" charset="-128"/>
                <a:cs typeface="メイリオ" panose="020B0604030504040204" charset="-128"/>
              </a:rPr>
              <a:t>の安全規制要求</a:t>
            </a:r>
            <a:endParaRPr lang="en-US" altLang="ja-JP" sz="1200" dirty="0">
              <a:solidFill>
                <a:srgbClr val="000000"/>
              </a:solidFill>
              <a:latin typeface="メイリオ" panose="020B0604030504040204" charset="-128"/>
              <a:ea typeface="メイリオ" panose="020B0604030504040204" charset="-128"/>
              <a:cs typeface="メイリオ" panose="020B0604030504040204" charset="-128"/>
            </a:endParaRPr>
          </a:p>
          <a:p>
            <a:r>
              <a:rPr lang="ja-JP" altLang="en-US" sz="1200" dirty="0" smtClean="0">
                <a:solidFill>
                  <a:srgbClr val="000000"/>
                </a:solidFill>
                <a:latin typeface="メイリオ" panose="020B0604030504040204" charset="-128"/>
                <a:ea typeface="メイリオ" panose="020B0604030504040204" charset="-128"/>
                <a:cs typeface="メイリオ" panose="020B0604030504040204" charset="-128"/>
              </a:rPr>
              <a:t>・毒性</a:t>
            </a:r>
            <a:r>
              <a:rPr lang="ja-JP" altLang="en-US" sz="1200" dirty="0">
                <a:solidFill>
                  <a:srgbClr val="000000"/>
                </a:solidFill>
                <a:latin typeface="メイリオ" panose="020B0604030504040204" charset="-128"/>
                <a:ea typeface="メイリオ" panose="020B0604030504040204" charset="-128"/>
                <a:cs typeface="メイリオ" panose="020B0604030504040204" charset="-128"/>
              </a:rPr>
              <a:t>及び安全性評価資料（日本での毒性及び安全性試験データー）</a:t>
            </a:r>
            <a:endParaRPr lang="en-US" altLang="ja-JP" sz="1200" dirty="0">
              <a:solidFill>
                <a:srgbClr val="000000"/>
              </a:solidFill>
              <a:latin typeface="メイリオ" panose="020B0604030504040204" charset="-128"/>
              <a:ea typeface="メイリオ" panose="020B0604030504040204" charset="-128"/>
              <a:cs typeface="メイリオ" panose="020B0604030504040204" charset="-128"/>
            </a:endParaRPr>
          </a:p>
        </p:txBody>
      </p:sp>
      <p:sp>
        <p:nvSpPr>
          <p:cNvPr id="15" name="テキスト ボックス 7"/>
          <p:cNvSpPr txBox="1"/>
          <p:nvPr/>
        </p:nvSpPr>
        <p:spPr>
          <a:xfrm>
            <a:off x="226154" y="4463638"/>
            <a:ext cx="4775766" cy="461665"/>
          </a:xfrm>
          <a:prstGeom prst="rect">
            <a:avLst/>
          </a:prstGeom>
          <a:noFill/>
        </p:spPr>
        <p:txBody>
          <a:bodyPr wrap="none" rtlCol="0">
            <a:spAutoFit/>
          </a:bodyPr>
          <a:lstStyle/>
          <a:p>
            <a:r>
              <a:rPr lang="ja-JP" altLang="en-US" sz="1200" dirty="0" smtClean="0">
                <a:latin typeface="メイリオ" panose="020B0604030504040204" charset="-128"/>
                <a:ea typeface="メイリオ" panose="020B0604030504040204" charset="-128"/>
                <a:cs typeface="メイリオ" panose="020B0604030504040204" charset="-128"/>
              </a:rPr>
              <a:t>＊必要に応じて</a:t>
            </a:r>
            <a:r>
              <a:rPr kumimoji="1" lang="ja-JP" altLang="en-US" sz="1200" dirty="0" smtClean="0">
                <a:latin typeface="メイリオ" panose="020B0604030504040204" charset="-128"/>
                <a:ea typeface="メイリオ" panose="020B0604030504040204" charset="-128"/>
                <a:cs typeface="メイリオ" panose="020B0604030504040204" charset="-128"/>
              </a:rPr>
              <a:t>案件</a:t>
            </a:r>
            <a:r>
              <a:rPr kumimoji="1" lang="ja-JP" altLang="en-US" sz="1200" dirty="0">
                <a:latin typeface="メイリオ" panose="020B0604030504040204" charset="-128"/>
                <a:ea typeface="メイリオ" panose="020B0604030504040204" charset="-128"/>
                <a:cs typeface="メイリオ" panose="020B0604030504040204" charset="-128"/>
              </a:rPr>
              <a:t>ごとに</a:t>
            </a:r>
            <a:r>
              <a:rPr kumimoji="1" lang="ja-JP" altLang="en-US" sz="1200" dirty="0" smtClean="0">
                <a:latin typeface="メイリオ" panose="020B0604030504040204" charset="-128"/>
                <a:ea typeface="メイリオ" panose="020B0604030504040204" charset="-128"/>
                <a:cs typeface="メイリオ" panose="020B0604030504040204" charset="-128"/>
              </a:rPr>
              <a:t>お知らせし、ご準備いただきます。</a:t>
            </a:r>
            <a:endParaRPr kumimoji="1" lang="en-US" altLang="ja-JP" sz="1200" dirty="0" smtClean="0">
              <a:latin typeface="メイリオ" panose="020B0604030504040204" charset="-128"/>
              <a:ea typeface="メイリオ" panose="020B0604030504040204" charset="-128"/>
              <a:cs typeface="メイリオ" panose="020B0604030504040204" charset="-128"/>
            </a:endParaRPr>
          </a:p>
          <a:p>
            <a:r>
              <a:rPr kumimoji="1" lang="ja-JP" altLang="en-US" sz="1200" dirty="0" smtClean="0">
                <a:latin typeface="メイリオ" panose="020B0604030504040204" charset="-128"/>
                <a:ea typeface="メイリオ" panose="020B0604030504040204" charset="-128"/>
                <a:cs typeface="メイリオ" panose="020B0604030504040204" charset="-128"/>
              </a:rPr>
              <a:t>　その他申請資料は中国申請代行会社と</a:t>
            </a:r>
            <a:r>
              <a:rPr kumimoji="1" lang="en-US" altLang="ja-JP" sz="1200" dirty="0" smtClean="0">
                <a:latin typeface="メイリオ" panose="020B0604030504040204" charset="-128"/>
                <a:ea typeface="メイリオ" panose="020B0604030504040204" charset="-128"/>
                <a:cs typeface="メイリオ" panose="020B0604030504040204" charset="-128"/>
              </a:rPr>
              <a:t>WWIP</a:t>
            </a:r>
            <a:r>
              <a:rPr kumimoji="1" lang="ja-JP" altLang="en-US" sz="1200" dirty="0" smtClean="0">
                <a:latin typeface="メイリオ" panose="020B0604030504040204" charset="-128"/>
                <a:ea typeface="メイリオ" panose="020B0604030504040204" charset="-128"/>
                <a:cs typeface="メイリオ" panose="020B0604030504040204" charset="-128"/>
              </a:rPr>
              <a:t>がご準備致します。</a:t>
            </a:r>
            <a:endParaRPr kumimoji="1" lang="en-US" altLang="ja-JP" sz="1200" dirty="0">
              <a:latin typeface="メイリオ" panose="020B0604030504040204" charset="-128"/>
              <a:ea typeface="メイリオ" panose="020B0604030504040204" charset="-128"/>
              <a:cs typeface="メイリオ" panose="020B0604030504040204" charset="-128"/>
            </a:endParaRPr>
          </a:p>
        </p:txBody>
      </p:sp>
      <p:sp>
        <p:nvSpPr>
          <p:cNvPr id="2" name="Slide Number Placeholder 1"/>
          <p:cNvSpPr>
            <a:spLocks noGrp="1"/>
          </p:cNvSpPr>
          <p:nvPr>
            <p:ph type="sldNum" sz="quarter" idx="12"/>
          </p:nvPr>
        </p:nvSpPr>
        <p:spPr/>
        <p:txBody>
          <a:bodyPr/>
          <a:lstStyle/>
          <a:p>
            <a:fld id="{8451DCA4-75D8-8246-83F4-A806E56FC9EB}" type="slidenum">
              <a:rPr lang="en-US" smtClean="0"/>
              <a:t>6</a:t>
            </a:fld>
            <a:endParaRPr lang="en-US"/>
          </a:p>
        </p:txBody>
      </p:sp>
      <p:graphicFrame>
        <p:nvGraphicFramePr>
          <p:cNvPr id="6" name="表 5"/>
          <p:cNvGraphicFramePr>
            <a:graphicFrameLocks noGrp="1"/>
          </p:cNvGraphicFramePr>
          <p:nvPr>
            <p:extLst>
              <p:ext uri="{D42A27DB-BD31-4B8C-83A1-F6EECF244321}">
                <p14:modId xmlns:p14="http://schemas.microsoft.com/office/powerpoint/2010/main" val="1488041644"/>
              </p:ext>
            </p:extLst>
          </p:nvPr>
        </p:nvGraphicFramePr>
        <p:xfrm>
          <a:off x="226153" y="1178267"/>
          <a:ext cx="5305913" cy="3339645"/>
        </p:xfrm>
        <a:graphic>
          <a:graphicData uri="http://schemas.openxmlformats.org/drawingml/2006/table">
            <a:tbl>
              <a:tblPr firstRow="1" bandRow="1">
                <a:tableStyleId>{ED083AE6-46FA-4A59-8FB0-9F97EB10719F}</a:tableStyleId>
              </a:tblPr>
              <a:tblGrid>
                <a:gridCol w="5305913"/>
              </a:tblGrid>
              <a:tr h="474525">
                <a:tc>
                  <a:txBody>
                    <a:bodyPr/>
                    <a:lstStyle/>
                    <a:p>
                      <a:pPr algn="ctr"/>
                      <a:r>
                        <a:rPr kumimoji="1" lang="ja-JP" altLang="en-US" sz="1400" b="0" dirty="0" smtClean="0">
                          <a:latin typeface="メイリオ"/>
                          <a:ea typeface="メイリオ"/>
                          <a:cs typeface="メイリオ"/>
                        </a:rPr>
                        <a:t>申請者・製造会社準備物</a:t>
                      </a:r>
                      <a:endParaRPr kumimoji="1" lang="ja-JP" altLang="en-US" sz="1400" b="0" dirty="0">
                        <a:latin typeface="メイリオ"/>
                        <a:ea typeface="メイリオ"/>
                        <a:cs typeface="メイリオ"/>
                      </a:endParaRPr>
                    </a:p>
                  </a:txBody>
                  <a:tcPr anchor="ctr"/>
                </a:tc>
              </a:tr>
              <a:tr h="2779799">
                <a:tc>
                  <a:txBody>
                    <a:bodyPr/>
                    <a:lstStyle/>
                    <a:p>
                      <a:r>
                        <a:rPr kumimoji="1" lang="en-US" altLang="ja-JP" sz="1400" dirty="0" smtClean="0">
                          <a:latin typeface="メイリオ"/>
                          <a:ea typeface="メイリオ"/>
                          <a:cs typeface="メイリオ"/>
                        </a:rPr>
                        <a:t>1</a:t>
                      </a:r>
                      <a:r>
                        <a:rPr kumimoji="1" lang="ja-JP" altLang="en-US" sz="1400" dirty="0" smtClean="0">
                          <a:latin typeface="メイリオ"/>
                          <a:ea typeface="メイリオ"/>
                          <a:cs typeface="メイリオ"/>
                        </a:rPr>
                        <a:t> </a:t>
                      </a:r>
                      <a:r>
                        <a:rPr kumimoji="1" lang="en-US" altLang="ja-JP" sz="1400" dirty="0" smtClean="0">
                          <a:latin typeface="メイリオ"/>
                          <a:ea typeface="メイリオ"/>
                          <a:cs typeface="メイリオ"/>
                        </a:rPr>
                        <a:t>.</a:t>
                      </a:r>
                      <a:r>
                        <a:rPr kumimoji="1" lang="ja-JP" altLang="en-US" sz="1400" dirty="0" smtClean="0">
                          <a:latin typeface="メイリオ"/>
                          <a:ea typeface="メイリオ"/>
                          <a:cs typeface="メイリオ"/>
                        </a:rPr>
                        <a:t> 複合成分表</a:t>
                      </a:r>
                      <a:endParaRPr kumimoji="1" lang="en-US" altLang="ja-JP" sz="1400" dirty="0" smtClean="0">
                        <a:latin typeface="メイリオ"/>
                        <a:ea typeface="メイリオ"/>
                        <a:cs typeface="メイリオ"/>
                      </a:endParaRPr>
                    </a:p>
                    <a:p>
                      <a:pPr marL="342900" indent="-342900">
                        <a:buAutoNum type="arabicPeriod" startAt="2"/>
                      </a:pPr>
                      <a:r>
                        <a:rPr kumimoji="1" lang="ja-JP" altLang="en-US" sz="1400" dirty="0" smtClean="0">
                          <a:latin typeface="メイリオ"/>
                          <a:ea typeface="メイリオ"/>
                          <a:cs typeface="メイリオ"/>
                        </a:rPr>
                        <a:t>パッケージデータ</a:t>
                      </a:r>
                      <a:endParaRPr kumimoji="1" lang="en-US" altLang="ja-JP" sz="1400" dirty="0" smtClean="0">
                        <a:latin typeface="メイリオ"/>
                        <a:ea typeface="メイリオ"/>
                        <a:cs typeface="メイリオ"/>
                      </a:endParaRPr>
                    </a:p>
                    <a:p>
                      <a:pPr marL="342900" indent="-342900">
                        <a:buAutoNum type="arabicPeriod" startAt="3"/>
                      </a:pPr>
                      <a:r>
                        <a:rPr kumimoji="1" lang="ja-JP" altLang="en-US" sz="1400" dirty="0" smtClean="0">
                          <a:latin typeface="メイリオ"/>
                          <a:ea typeface="メイリオ"/>
                          <a:cs typeface="メイリオ"/>
                        </a:rPr>
                        <a:t>商品説明資料</a:t>
                      </a:r>
                      <a:endParaRPr kumimoji="1" lang="en-US" altLang="ja-JP" sz="1400" dirty="0" smtClean="0">
                        <a:latin typeface="メイリオ"/>
                        <a:ea typeface="メイリオ"/>
                        <a:cs typeface="メイリオ"/>
                      </a:endParaRPr>
                    </a:p>
                    <a:p>
                      <a:pPr marL="0" indent="0">
                        <a:buNone/>
                      </a:pPr>
                      <a:r>
                        <a:rPr kumimoji="1" lang="en-US" altLang="ja-JP" sz="1400" dirty="0" smtClean="0">
                          <a:latin typeface="メイリオ"/>
                          <a:ea typeface="メイリオ"/>
                          <a:cs typeface="メイリオ"/>
                        </a:rPr>
                        <a:t>4</a:t>
                      </a:r>
                      <a:r>
                        <a:rPr kumimoji="1" lang="ja-JP" altLang="en-US" sz="1400" dirty="0" smtClean="0">
                          <a:latin typeface="メイリオ"/>
                          <a:ea typeface="メイリオ"/>
                          <a:cs typeface="メイリオ"/>
                        </a:rPr>
                        <a:t> </a:t>
                      </a:r>
                      <a:r>
                        <a:rPr kumimoji="1" lang="en-US" altLang="ja-JP" sz="1400" dirty="0" smtClean="0">
                          <a:latin typeface="メイリオ"/>
                          <a:ea typeface="メイリオ"/>
                          <a:cs typeface="メイリオ"/>
                        </a:rPr>
                        <a:t>.</a:t>
                      </a:r>
                      <a:r>
                        <a:rPr kumimoji="1" lang="ja-JP" altLang="en-US" sz="1400" dirty="0" smtClean="0">
                          <a:latin typeface="メイリオ"/>
                          <a:ea typeface="メイリオ"/>
                          <a:cs typeface="メイリオ"/>
                        </a:rPr>
                        <a:t> 商品名（中文）</a:t>
                      </a:r>
                      <a:endParaRPr kumimoji="1" lang="en-US" altLang="ja-JP" sz="1400" dirty="0" smtClean="0">
                        <a:latin typeface="メイリオ"/>
                        <a:ea typeface="メイリオ"/>
                        <a:cs typeface="メイリオ"/>
                      </a:endParaRPr>
                    </a:p>
                    <a:p>
                      <a:r>
                        <a:rPr kumimoji="1" lang="en-US" altLang="ja-JP" sz="1400" dirty="0" smtClean="0">
                          <a:latin typeface="メイリオ"/>
                          <a:ea typeface="メイリオ"/>
                          <a:cs typeface="メイリオ"/>
                        </a:rPr>
                        <a:t>5</a:t>
                      </a:r>
                      <a:r>
                        <a:rPr kumimoji="1" lang="ja-JP" altLang="en-US" sz="1400" dirty="0" smtClean="0">
                          <a:latin typeface="メイリオ"/>
                          <a:ea typeface="メイリオ"/>
                          <a:cs typeface="メイリオ"/>
                        </a:rPr>
                        <a:t> </a:t>
                      </a:r>
                      <a:r>
                        <a:rPr kumimoji="1" lang="en-US" altLang="ja-JP" sz="1400" dirty="0" smtClean="0">
                          <a:latin typeface="メイリオ"/>
                          <a:ea typeface="メイリオ"/>
                          <a:cs typeface="メイリオ"/>
                        </a:rPr>
                        <a:t>.</a:t>
                      </a:r>
                      <a:r>
                        <a:rPr kumimoji="1" lang="ja-JP" altLang="en-US" sz="1400" dirty="0" smtClean="0">
                          <a:latin typeface="メイリオ"/>
                          <a:ea typeface="メイリオ"/>
                          <a:cs typeface="メイリオ"/>
                        </a:rPr>
                        <a:t> 自由販売証明</a:t>
                      </a:r>
                      <a:endParaRPr kumimoji="1" lang="en-US" altLang="ja-JP" sz="1400" dirty="0" smtClean="0">
                        <a:latin typeface="メイリオ"/>
                        <a:ea typeface="メイリオ"/>
                        <a:cs typeface="メイリオ"/>
                      </a:endParaRPr>
                    </a:p>
                    <a:p>
                      <a:pPr marL="342900" indent="-342900">
                        <a:buAutoNum type="arabicPeriod" startAt="6"/>
                      </a:pPr>
                      <a:r>
                        <a:rPr kumimoji="1" lang="ja-JP" altLang="en-US" sz="1400" dirty="0" smtClean="0">
                          <a:latin typeface="メイリオ"/>
                          <a:ea typeface="メイリオ"/>
                          <a:cs typeface="メイリオ"/>
                        </a:rPr>
                        <a:t>品質安全規制要求、技術要求＊</a:t>
                      </a:r>
                      <a:endParaRPr kumimoji="1" lang="en-US" altLang="ja-JP" sz="1400" dirty="0" smtClean="0">
                        <a:latin typeface="メイリオ"/>
                        <a:ea typeface="メイリオ"/>
                        <a:cs typeface="メイリオ"/>
                      </a:endParaRPr>
                    </a:p>
                    <a:p>
                      <a:pPr marL="342900" indent="-342900">
                        <a:buAutoNum type="arabicPeriod" startAt="6"/>
                      </a:pPr>
                      <a:r>
                        <a:rPr kumimoji="1" lang="ja-JP" altLang="en-US" sz="1400" dirty="0" smtClean="0">
                          <a:latin typeface="メイリオ"/>
                          <a:ea typeface="メイリオ"/>
                          <a:cs typeface="メイリオ"/>
                        </a:rPr>
                        <a:t>委託証明（委託生産の場合のみ）</a:t>
                      </a:r>
                      <a:endParaRPr kumimoji="1" lang="en-US" altLang="ja-JP" sz="1400" dirty="0" smtClean="0">
                        <a:latin typeface="メイリオ"/>
                        <a:ea typeface="メイリオ"/>
                        <a:cs typeface="メイリオ"/>
                      </a:endParaRPr>
                    </a:p>
                    <a:p>
                      <a:r>
                        <a:rPr kumimoji="1" lang="en-US" altLang="ja-JP" sz="1400" dirty="0" smtClean="0">
                          <a:latin typeface="メイリオ"/>
                          <a:ea typeface="メイリオ"/>
                          <a:cs typeface="メイリオ"/>
                        </a:rPr>
                        <a:t>8.  </a:t>
                      </a:r>
                      <a:r>
                        <a:rPr kumimoji="1" lang="ja-JP" altLang="en-US" sz="1400" dirty="0" smtClean="0">
                          <a:latin typeface="メイリオ"/>
                          <a:ea typeface="メイリオ"/>
                          <a:cs typeface="メイリオ"/>
                        </a:rPr>
                        <a:t>委託製造先の品質安全管理証明</a:t>
                      </a:r>
                      <a:endParaRPr kumimoji="1" lang="en-US" altLang="ja-JP" sz="1400" dirty="0" smtClean="0">
                        <a:latin typeface="メイリオ"/>
                        <a:ea typeface="メイリオ"/>
                        <a:cs typeface="メイリオ"/>
                      </a:endParaRPr>
                    </a:p>
                    <a:p>
                      <a:r>
                        <a:rPr kumimoji="1" lang="ja-JP" altLang="en-US" sz="1400" dirty="0" smtClean="0">
                          <a:latin typeface="メイリオ"/>
                          <a:ea typeface="メイリオ"/>
                          <a:cs typeface="メイリオ"/>
                        </a:rPr>
                        <a:t>　（委託生産の場合のみ。</a:t>
                      </a:r>
                      <a:r>
                        <a:rPr kumimoji="1" lang="en-US" altLang="ja-JP" sz="1400" dirty="0" smtClean="0">
                          <a:latin typeface="メイリオ"/>
                          <a:ea typeface="メイリオ"/>
                          <a:cs typeface="メイリオ"/>
                        </a:rPr>
                        <a:t>ISO</a:t>
                      </a:r>
                      <a:r>
                        <a:rPr kumimoji="1" lang="ja-JP" altLang="en-US" sz="1400" dirty="0" smtClean="0">
                          <a:latin typeface="メイリオ"/>
                          <a:ea typeface="メイリオ"/>
                          <a:cs typeface="メイリオ"/>
                        </a:rPr>
                        <a:t>・</a:t>
                      </a:r>
                      <a:r>
                        <a:rPr kumimoji="1" lang="en-US" altLang="ja-JP" sz="1400" dirty="0" smtClean="0">
                          <a:latin typeface="メイリオ"/>
                          <a:ea typeface="メイリオ"/>
                          <a:cs typeface="メイリオ"/>
                        </a:rPr>
                        <a:t>GMP</a:t>
                      </a:r>
                      <a:r>
                        <a:rPr kumimoji="1" lang="ja-JP" altLang="en-US" sz="1400" dirty="0" smtClean="0">
                          <a:latin typeface="メイリオ"/>
                          <a:ea typeface="メイリオ"/>
                          <a:cs typeface="メイリオ"/>
                        </a:rPr>
                        <a:t>他）</a:t>
                      </a:r>
                      <a:endParaRPr kumimoji="1" lang="en-US" altLang="ja-JP" sz="1400" dirty="0" smtClean="0">
                        <a:latin typeface="メイリオ"/>
                        <a:ea typeface="メイリオ"/>
                        <a:cs typeface="メイリオ"/>
                      </a:endParaRPr>
                    </a:p>
                    <a:p>
                      <a:r>
                        <a:rPr kumimoji="1" lang="en-US" altLang="ja-JP" sz="1400" dirty="0" smtClean="0">
                          <a:latin typeface="メイリオ"/>
                          <a:ea typeface="メイリオ"/>
                          <a:cs typeface="メイリオ"/>
                        </a:rPr>
                        <a:t>9.</a:t>
                      </a:r>
                      <a:r>
                        <a:rPr kumimoji="1" lang="ja-JP" altLang="en-US" sz="1400" dirty="0" smtClean="0">
                          <a:latin typeface="メイリオ"/>
                          <a:ea typeface="メイリオ"/>
                          <a:cs typeface="メイリオ"/>
                        </a:rPr>
                        <a:t> 生産プロセス</a:t>
                      </a:r>
                      <a:endParaRPr kumimoji="1" lang="en-US" altLang="ja-JP" sz="1400" dirty="0" smtClean="0">
                        <a:latin typeface="メイリオ"/>
                        <a:ea typeface="メイリオ"/>
                        <a:cs typeface="メイリオ"/>
                      </a:endParaRPr>
                    </a:p>
                    <a:p>
                      <a:r>
                        <a:rPr kumimoji="1" lang="en-US" altLang="ja-JP" sz="1400" dirty="0" smtClean="0">
                          <a:latin typeface="メイリオ"/>
                          <a:ea typeface="メイリオ"/>
                          <a:cs typeface="メイリオ"/>
                        </a:rPr>
                        <a:t>10.</a:t>
                      </a:r>
                      <a:r>
                        <a:rPr kumimoji="1" lang="ja-JP" altLang="en-US" sz="1400" dirty="0" smtClean="0">
                          <a:latin typeface="メイリオ"/>
                          <a:ea typeface="メイリオ"/>
                          <a:cs typeface="メイリオ"/>
                        </a:rPr>
                        <a:t> 化粧品原料と原料提供元が狂牛病発生地域である場合の</a:t>
                      </a:r>
                      <a:endParaRPr kumimoji="1" lang="en-US" altLang="ja-JP" sz="1400" dirty="0" smtClean="0">
                        <a:latin typeface="メイリオ"/>
                        <a:ea typeface="メイリオ"/>
                        <a:cs typeface="メイリオ"/>
                      </a:endParaRPr>
                    </a:p>
                    <a:p>
                      <a:r>
                        <a:rPr kumimoji="1" lang="ja-JP" altLang="ja-JP" sz="1400" dirty="0" smtClean="0">
                          <a:latin typeface="メイリオ"/>
                          <a:ea typeface="メイリオ"/>
                          <a:cs typeface="メイリオ"/>
                        </a:rPr>
                        <a:t>　</a:t>
                      </a:r>
                      <a:r>
                        <a:rPr kumimoji="1" lang="ja-JP" altLang="en-US" sz="1400" dirty="0" smtClean="0">
                          <a:latin typeface="メイリオ"/>
                          <a:ea typeface="メイリオ"/>
                          <a:cs typeface="メイリオ"/>
                        </a:rPr>
                        <a:t>　リスク資料＊</a:t>
                      </a:r>
                      <a:endParaRPr kumimoji="1" lang="en-US" altLang="ja-JP" sz="1400" dirty="0" smtClean="0">
                        <a:latin typeface="メイリオ"/>
                        <a:ea typeface="メイリオ"/>
                        <a:cs typeface="メイリオ"/>
                      </a:endParaRPr>
                    </a:p>
                    <a:p>
                      <a:r>
                        <a:rPr kumimoji="1" lang="en-US" altLang="ja-JP" sz="1400" dirty="0" smtClean="0">
                          <a:latin typeface="メイリオ"/>
                          <a:ea typeface="メイリオ"/>
                          <a:cs typeface="メイリオ"/>
                        </a:rPr>
                        <a:t>11.</a:t>
                      </a:r>
                      <a:r>
                        <a:rPr kumimoji="1" lang="ja-JP" altLang="en-US" sz="1400" dirty="0" smtClean="0">
                          <a:latin typeface="メイリオ"/>
                          <a:ea typeface="メイリオ"/>
                          <a:cs typeface="メイリオ"/>
                        </a:rPr>
                        <a:t> 商品サンプル</a:t>
                      </a:r>
                      <a:endParaRPr kumimoji="1" lang="en-US" altLang="ja-JP" sz="1400" dirty="0" smtClean="0">
                        <a:latin typeface="メイリオ"/>
                        <a:ea typeface="メイリオ"/>
                        <a:cs typeface="メイリオ"/>
                      </a:endParaRPr>
                    </a:p>
                  </a:txBody>
                  <a:tcPr/>
                </a:tc>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384598157"/>
              </p:ext>
            </p:extLst>
          </p:nvPr>
        </p:nvGraphicFramePr>
        <p:xfrm>
          <a:off x="5709081" y="1178266"/>
          <a:ext cx="3232686" cy="3254325"/>
        </p:xfrm>
        <a:graphic>
          <a:graphicData uri="http://schemas.openxmlformats.org/drawingml/2006/table">
            <a:tbl>
              <a:tblPr firstRow="1" bandRow="1">
                <a:tableStyleId>{ED083AE6-46FA-4A59-8FB0-9F97EB10719F}</a:tableStyleId>
              </a:tblPr>
              <a:tblGrid>
                <a:gridCol w="3232686"/>
              </a:tblGrid>
              <a:tr h="463872">
                <a:tc>
                  <a:txBody>
                    <a:bodyPr/>
                    <a:lstStyle/>
                    <a:p>
                      <a:pPr algn="ctr"/>
                      <a:r>
                        <a:rPr kumimoji="1" lang="ja-JP" altLang="en-US" sz="1400" b="0" dirty="0" smtClean="0">
                          <a:latin typeface="メイリオ"/>
                          <a:ea typeface="メイリオ"/>
                          <a:cs typeface="メイリオ"/>
                        </a:rPr>
                        <a:t>中国責任会社準備物</a:t>
                      </a:r>
                      <a:endParaRPr kumimoji="1" lang="ja-JP" altLang="en-US" sz="1400" b="0" dirty="0">
                        <a:latin typeface="メイリオ"/>
                        <a:ea typeface="メイリオ"/>
                        <a:cs typeface="メイリオ"/>
                      </a:endParaRPr>
                    </a:p>
                  </a:txBody>
                  <a:tcPr anchor="ctr"/>
                </a:tc>
              </a:tr>
              <a:tr h="2790453">
                <a:tc>
                  <a:txBody>
                    <a:bodyPr/>
                    <a:lstStyle/>
                    <a:p>
                      <a:r>
                        <a:rPr kumimoji="1" lang="en-US" altLang="ja-JP" sz="1400" dirty="0" smtClean="0">
                          <a:latin typeface="メイリオ"/>
                          <a:ea typeface="メイリオ"/>
                          <a:cs typeface="メイリオ"/>
                        </a:rPr>
                        <a:t>1.</a:t>
                      </a:r>
                      <a:r>
                        <a:rPr kumimoji="1" lang="ja-JP" altLang="en-US" sz="1400" dirty="0" smtClean="0">
                          <a:latin typeface="メイリオ"/>
                          <a:ea typeface="メイリオ"/>
                          <a:cs typeface="メイリオ"/>
                        </a:rPr>
                        <a:t> 中国公証機関で公証した授権書</a:t>
                      </a:r>
                      <a:endParaRPr kumimoji="1" lang="en-US" altLang="ja-JP" sz="1400" dirty="0" smtClean="0">
                        <a:latin typeface="メイリオ"/>
                        <a:ea typeface="メイリオ"/>
                        <a:cs typeface="メイリオ"/>
                      </a:endParaRPr>
                    </a:p>
                    <a:p>
                      <a:r>
                        <a:rPr kumimoji="1" lang="en-US" altLang="ja-JP" sz="1400" dirty="0" smtClean="0">
                          <a:latin typeface="メイリオ"/>
                          <a:ea typeface="メイリオ"/>
                          <a:cs typeface="メイリオ"/>
                        </a:rPr>
                        <a:t>2.</a:t>
                      </a:r>
                      <a:r>
                        <a:rPr kumimoji="1" lang="ja-JP" altLang="en-US" sz="1400" dirty="0" smtClean="0">
                          <a:latin typeface="メイリオ"/>
                          <a:ea typeface="メイリオ"/>
                          <a:cs typeface="メイリオ"/>
                        </a:rPr>
                        <a:t> 営業許可証コピー</a:t>
                      </a:r>
                      <a:endParaRPr kumimoji="1" lang="en-US" altLang="ja-JP" sz="1400" dirty="0" smtClean="0">
                        <a:latin typeface="メイリオ"/>
                        <a:ea typeface="メイリオ"/>
                        <a:cs typeface="メイリオ"/>
                      </a:endParaRPr>
                    </a:p>
                  </a:txBody>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47300"/>
          </a:xfrm>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l"/>
            <a:r>
              <a:rPr kumimoji="1" lang="en-US" altLang="ja-JP" sz="2400" dirty="0">
                <a:latin typeface="メイリオ"/>
                <a:ea typeface="メイリオ"/>
                <a:cs typeface="メイリオ"/>
              </a:rPr>
              <a:t>1</a:t>
            </a:r>
            <a:r>
              <a:rPr kumimoji="1" lang="ja-JP" altLang="en-US" sz="2400" dirty="0">
                <a:latin typeface="メイリオ"/>
                <a:ea typeface="メイリオ"/>
                <a:cs typeface="メイリオ"/>
              </a:rPr>
              <a:t> </a:t>
            </a:r>
            <a:r>
              <a:rPr kumimoji="1" lang="en-US" altLang="ja-JP" sz="2400" dirty="0">
                <a:latin typeface="メイリオ"/>
                <a:ea typeface="メイリオ"/>
                <a:cs typeface="メイリオ"/>
              </a:rPr>
              <a:t>.</a:t>
            </a:r>
            <a:r>
              <a:rPr kumimoji="1" lang="ja-JP" altLang="en-US" sz="2400" dirty="0">
                <a:latin typeface="メイリオ"/>
                <a:ea typeface="メイリオ"/>
                <a:cs typeface="メイリオ"/>
              </a:rPr>
              <a:t> 複合成分表</a:t>
            </a:r>
            <a:endParaRPr kumimoji="1" lang="en-US" altLang="ja-JP" sz="2400" dirty="0">
              <a:latin typeface="メイリオ"/>
              <a:ea typeface="メイリオ"/>
              <a:cs typeface="メイリオ"/>
            </a:endParaRPr>
          </a:p>
        </p:txBody>
      </p:sp>
      <p:sp>
        <p:nvSpPr>
          <p:cNvPr id="2" name="Rectangle 1"/>
          <p:cNvSpPr/>
          <p:nvPr/>
        </p:nvSpPr>
        <p:spPr>
          <a:xfrm>
            <a:off x="133845" y="849187"/>
            <a:ext cx="8715612" cy="307777"/>
          </a:xfrm>
          <a:prstGeom prst="rect">
            <a:avLst/>
          </a:prstGeom>
        </p:spPr>
        <p:txBody>
          <a:bodyPr wrap="square">
            <a:spAutoFit/>
          </a:bodyPr>
          <a:lstStyle/>
          <a:p>
            <a:r>
              <a:rPr kumimoji="1" lang="ja-JP" altLang="en-US" sz="1400" dirty="0" smtClean="0">
                <a:latin typeface="メイリオ"/>
                <a:ea typeface="メイリオ"/>
                <a:cs typeface="メイリオ"/>
              </a:rPr>
              <a:t>複合成分の成分名、配合量、配合目的を記した詳細な成分表が必要です。</a:t>
            </a:r>
            <a:endParaRPr kumimoji="1" lang="en-US" altLang="ja-JP" sz="1400" dirty="0">
              <a:latin typeface="メイリオ"/>
              <a:ea typeface="メイリオ"/>
              <a:cs typeface="メイリオ"/>
            </a:endParaRPr>
          </a:p>
        </p:txBody>
      </p:sp>
      <p:sp>
        <p:nvSpPr>
          <p:cNvPr id="5" name="Slide Number Placeholder 4"/>
          <p:cNvSpPr>
            <a:spLocks noGrp="1"/>
          </p:cNvSpPr>
          <p:nvPr>
            <p:ph type="sldNum" sz="quarter" idx="12"/>
          </p:nvPr>
        </p:nvSpPr>
        <p:spPr/>
        <p:txBody>
          <a:bodyPr/>
          <a:lstStyle/>
          <a:p>
            <a:fld id="{8451DCA4-75D8-8246-83F4-A806E56FC9EB}" type="slidenum">
              <a:rPr lang="en-US" smtClean="0"/>
              <a:t>7</a:t>
            </a:fld>
            <a:endParaRPr lang="en-US"/>
          </a:p>
        </p:txBody>
      </p:sp>
      <p:pic>
        <p:nvPicPr>
          <p:cNvPr id="8" name="Picture 4" descr="スクリーンショット 2018-10-12 11.54.22.png"/>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33845" y="1249059"/>
            <a:ext cx="8807921" cy="2639333"/>
          </a:xfrm>
          <a:prstGeom prst="rect">
            <a:avLst/>
          </a:prstGeom>
        </p:spPr>
      </p:pic>
      <p:sp>
        <p:nvSpPr>
          <p:cNvPr id="10" name="正方形/長方形 9"/>
          <p:cNvSpPr/>
          <p:nvPr/>
        </p:nvSpPr>
        <p:spPr>
          <a:xfrm>
            <a:off x="226154" y="4958972"/>
            <a:ext cx="7186583" cy="523220"/>
          </a:xfrm>
          <a:prstGeom prst="rect">
            <a:avLst/>
          </a:prstGeom>
        </p:spPr>
        <p:txBody>
          <a:bodyPr wrap="none">
            <a:spAutoFit/>
          </a:bodyPr>
          <a:lstStyle/>
          <a:p>
            <a:r>
              <a:rPr kumimoji="1" lang="ja-JP" altLang="en-US" sz="1400" dirty="0" smtClean="0">
                <a:latin typeface="メイリオ"/>
                <a:ea typeface="メイリオ"/>
                <a:cs typeface="メイリオ"/>
              </a:rPr>
              <a:t>商品の容器・化粧箱などのパッケージデータもしくは写真をお送りください。</a:t>
            </a:r>
            <a:endParaRPr kumimoji="1" lang="en-US" altLang="ja-JP" sz="1400" dirty="0" smtClean="0">
              <a:latin typeface="メイリオ"/>
              <a:ea typeface="メイリオ"/>
              <a:cs typeface="メイリオ"/>
            </a:endParaRPr>
          </a:p>
          <a:p>
            <a:r>
              <a:rPr kumimoji="1" lang="ja-JP" altLang="en-US" sz="1400" dirty="0" smtClean="0">
                <a:latin typeface="メイリオ"/>
                <a:ea typeface="メイリオ"/>
                <a:cs typeface="メイリオ"/>
              </a:rPr>
              <a:t>内容をチェックし、中国で使用できない文言がある場合は変更・削除をご提案します。</a:t>
            </a:r>
            <a:endParaRPr kumimoji="1" lang="en-US" altLang="ja-JP" sz="1400" dirty="0">
              <a:latin typeface="メイリオ"/>
              <a:ea typeface="メイリオ"/>
              <a:cs typeface="メイリオ"/>
            </a:endParaRPr>
          </a:p>
        </p:txBody>
      </p:sp>
      <p:sp>
        <p:nvSpPr>
          <p:cNvPr id="11" name="Title 3"/>
          <p:cNvSpPr txBox="1">
            <a:spLocks/>
          </p:cNvSpPr>
          <p:nvPr/>
        </p:nvSpPr>
        <p:spPr>
          <a:xfrm>
            <a:off x="0" y="4114930"/>
            <a:ext cx="9144000" cy="6473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kumimoji="1" lang="ja-JP" altLang="ja-JP" sz="2400" dirty="0">
                <a:latin typeface="メイリオ"/>
                <a:ea typeface="メイリオ"/>
                <a:cs typeface="メイリオ"/>
              </a:rPr>
              <a:t>2</a:t>
            </a:r>
            <a:r>
              <a:rPr kumimoji="1" lang="en-US" altLang="ja-JP" sz="2400" dirty="0">
                <a:latin typeface="メイリオ"/>
                <a:ea typeface="メイリオ"/>
                <a:cs typeface="メイリオ"/>
              </a:rPr>
              <a:t>.</a:t>
            </a:r>
            <a:r>
              <a:rPr kumimoji="1" lang="ja-JP" altLang="en-US" sz="2400" dirty="0">
                <a:latin typeface="メイリオ"/>
                <a:ea typeface="メイリオ"/>
                <a:cs typeface="メイリオ"/>
              </a:rPr>
              <a:t>  パッケージデータ</a:t>
            </a:r>
            <a:endParaRPr kumimoji="1" lang="en-US" altLang="ja-JP" sz="2400" dirty="0">
              <a:latin typeface="メイリオ"/>
              <a:ea typeface="メイリオ"/>
              <a:cs typeface="メイリオ"/>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451DCA4-75D8-8246-83F4-A806E56FC9EB}" type="slidenum">
              <a:rPr lang="en-US" smtClean="0"/>
              <a:t>8</a:t>
            </a:fld>
            <a:endParaRPr lang="en-US"/>
          </a:p>
        </p:txBody>
      </p:sp>
      <p:sp>
        <p:nvSpPr>
          <p:cNvPr id="7" name="Rectangle 7"/>
          <p:cNvSpPr/>
          <p:nvPr/>
        </p:nvSpPr>
        <p:spPr>
          <a:xfrm>
            <a:off x="277985" y="2816919"/>
            <a:ext cx="8609709" cy="3539431"/>
          </a:xfrm>
          <a:prstGeom prst="rect">
            <a:avLst/>
          </a:prstGeom>
        </p:spPr>
        <p:txBody>
          <a:bodyPr wrap="square">
            <a:spAutoFit/>
          </a:bodyPr>
          <a:lstStyle/>
          <a:p>
            <a:r>
              <a:rPr lang="ja-JP" altLang="en-US" sz="1400" dirty="0" smtClean="0">
                <a:latin typeface="Monaco"/>
                <a:ea typeface="HG丸ｺﾞｼｯｸM-PRO" panose="020F0600000000000000" charset="-128"/>
                <a:cs typeface="Monaco"/>
              </a:rPr>
              <a:t>商品命名</a:t>
            </a:r>
            <a:r>
              <a:rPr lang="ja-JP" altLang="en-US" sz="1400" dirty="0">
                <a:latin typeface="Monaco"/>
                <a:ea typeface="HG丸ｺﾞｼｯｸM-PRO" panose="020F0600000000000000" charset="-128"/>
                <a:cs typeface="Monaco"/>
              </a:rPr>
              <a:t>は、</a:t>
            </a:r>
            <a:r>
              <a:rPr lang="en-US" altLang="ja-JP" sz="1400" dirty="0">
                <a:latin typeface="Monaco"/>
                <a:ea typeface="HG丸ｺﾞｼｯｸM-PRO" panose="020F0600000000000000" charset="-128"/>
                <a:cs typeface="Monaco"/>
              </a:rPr>
              <a:t>NMPA</a:t>
            </a:r>
            <a:r>
              <a:rPr lang="ja-JP" altLang="en-US" sz="1400" dirty="0">
                <a:latin typeface="Monaco"/>
                <a:ea typeface="HG丸ｺﾞｼｯｸM-PRO" panose="020F0600000000000000" charset="-128"/>
                <a:cs typeface="Monaco"/>
              </a:rPr>
              <a:t>申請だけでなく、今後の様々な申請・登録や、中国で販売を行う際に正式名称と</a:t>
            </a:r>
            <a:r>
              <a:rPr lang="ja-JP" altLang="en-US" sz="1400" dirty="0" smtClean="0">
                <a:latin typeface="Monaco"/>
                <a:ea typeface="HG丸ｺﾞｼｯｸM-PRO" panose="020F0600000000000000" charset="-128"/>
                <a:cs typeface="Monaco"/>
              </a:rPr>
              <a:t>して</a:t>
            </a:r>
            <a:endParaRPr lang="en-US" altLang="ja-JP" sz="1400" dirty="0" smtClean="0">
              <a:latin typeface="Monaco"/>
              <a:ea typeface="HG丸ｺﾞｼｯｸM-PRO" panose="020F0600000000000000" charset="-128"/>
              <a:cs typeface="Monaco"/>
            </a:endParaRPr>
          </a:p>
          <a:p>
            <a:r>
              <a:rPr kumimoji="1" lang="ja-JP" altLang="en-US" sz="1400" dirty="0" smtClean="0">
                <a:latin typeface="Monaco"/>
                <a:ea typeface="HG丸ｺﾞｼｯｸM-PRO" panose="020F0600000000000000" charset="-128"/>
                <a:cs typeface="Monaco"/>
              </a:rPr>
              <a:t>使用すること</a:t>
            </a:r>
            <a:r>
              <a:rPr kumimoji="1" lang="ja-JP" altLang="en-US" sz="1400" dirty="0">
                <a:latin typeface="Monaco"/>
                <a:ea typeface="HG丸ｺﾞｼｯｸM-PRO" panose="020F0600000000000000" charset="-128"/>
                <a:cs typeface="Monaco"/>
              </a:rPr>
              <a:t>となります。</a:t>
            </a:r>
            <a:endParaRPr kumimoji="1" lang="en-US" altLang="ja-JP" sz="1400" dirty="0">
              <a:latin typeface="Monaco"/>
              <a:ea typeface="HG丸ｺﾞｼｯｸM-PRO" panose="020F0600000000000000" charset="-128"/>
              <a:cs typeface="Monaco"/>
            </a:endParaRPr>
          </a:p>
          <a:p>
            <a:r>
              <a:rPr lang="ja-JP" altLang="en-US" sz="1400" dirty="0" smtClean="0">
                <a:latin typeface="Monaco"/>
                <a:ea typeface="HG丸ｺﾞｼｯｸM-PRO" panose="020F0600000000000000" charset="-128"/>
                <a:cs typeface="Monaco"/>
              </a:rPr>
              <a:t>日本語名に</a:t>
            </a:r>
            <a:r>
              <a:rPr lang="ja-JP" altLang="en-US" sz="1400" dirty="0">
                <a:latin typeface="Monaco"/>
                <a:ea typeface="HG丸ｺﾞｼｯｸM-PRO" panose="020F0600000000000000" charset="-128"/>
                <a:cs typeface="Monaco"/>
              </a:rPr>
              <a:t>近い音から当て字で命名するケースもありますが、多く場合、消費者に製品の効能や質</a:t>
            </a:r>
            <a:r>
              <a:rPr lang="ja-JP" altLang="en-US" sz="1400" dirty="0" smtClean="0">
                <a:latin typeface="Monaco"/>
                <a:ea typeface="HG丸ｺﾞｼｯｸM-PRO" panose="020F0600000000000000" charset="-128"/>
                <a:cs typeface="Monaco"/>
              </a:rPr>
              <a:t>の</a:t>
            </a:r>
            <a:r>
              <a:rPr kumimoji="1" lang="ja-JP" altLang="en-US" sz="1400" dirty="0" smtClean="0">
                <a:latin typeface="Monaco"/>
                <a:ea typeface="HG丸ｺﾞｼｯｸM-PRO" panose="020F0600000000000000" charset="-128"/>
                <a:cs typeface="Monaco"/>
              </a:rPr>
              <a:t>良さ</a:t>
            </a:r>
            <a:r>
              <a:rPr kumimoji="1" lang="ja-JP" altLang="en-US" sz="1400" dirty="0">
                <a:latin typeface="Monaco"/>
                <a:ea typeface="HG丸ｺﾞｼｯｸM-PRO" panose="020F0600000000000000" charset="-128"/>
                <a:cs typeface="Monaco"/>
              </a:rPr>
              <a:t>が伝わり</a:t>
            </a:r>
            <a:r>
              <a:rPr kumimoji="1" lang="ja-JP" altLang="en-US" sz="1400" dirty="0" smtClean="0">
                <a:latin typeface="Monaco"/>
                <a:ea typeface="HG丸ｺﾞｼｯｸM-PRO" panose="020F0600000000000000" charset="-128"/>
                <a:cs typeface="Monaco"/>
              </a:rPr>
              <a:t>、かつ</a:t>
            </a:r>
            <a:r>
              <a:rPr kumimoji="1" lang="ja-JP" altLang="en-US" sz="1400" dirty="0">
                <a:latin typeface="Monaco"/>
                <a:ea typeface="HG丸ｺﾞｼｯｸM-PRO" panose="020F0600000000000000" charset="-128"/>
                <a:cs typeface="Monaco"/>
              </a:rPr>
              <a:t>印象に残せるような意味を込めた命名を行う必要があります。</a:t>
            </a:r>
            <a:endParaRPr kumimoji="1" lang="en-US" altLang="ja-JP" sz="1400" dirty="0">
              <a:latin typeface="Monaco"/>
              <a:ea typeface="HG丸ｺﾞｼｯｸM-PRO" panose="020F0600000000000000" charset="-128"/>
              <a:cs typeface="Monaco"/>
            </a:endParaRPr>
          </a:p>
          <a:p>
            <a:r>
              <a:rPr lang="ja-JP" altLang="en-US" sz="1400" dirty="0">
                <a:latin typeface="Monaco"/>
                <a:ea typeface="HG丸ｺﾞｼｯｸM-PRO" panose="020F0600000000000000" charset="-128"/>
                <a:cs typeface="Monaco"/>
              </a:rPr>
              <a:t>そのため、原則として貴社と在華責任会社で命名することをお勧めしております。</a:t>
            </a:r>
            <a:endParaRPr lang="en-US" altLang="ja-JP" sz="1400" dirty="0">
              <a:latin typeface="Monaco"/>
              <a:ea typeface="HG丸ｺﾞｼｯｸM-PRO" panose="020F0600000000000000" charset="-128"/>
              <a:cs typeface="Monaco"/>
            </a:endParaRPr>
          </a:p>
          <a:p>
            <a:r>
              <a:rPr lang="ja-JP" altLang="en-US" sz="1400" dirty="0">
                <a:latin typeface="Monaco"/>
                <a:ea typeface="HG丸ｺﾞｼｯｸM-PRO" panose="020F0600000000000000" charset="-128"/>
                <a:cs typeface="Monaco"/>
              </a:rPr>
              <a:t>もし、命名が自社と在華責任会社だけで困難である場合はご相談ください。</a:t>
            </a:r>
            <a:endParaRPr lang="en-US" altLang="ja-JP" sz="1400" dirty="0">
              <a:latin typeface="Monaco"/>
              <a:ea typeface="HG丸ｺﾞｼｯｸM-PRO" panose="020F0600000000000000" charset="-128"/>
              <a:cs typeface="Monaco"/>
            </a:endParaRPr>
          </a:p>
          <a:p>
            <a:endParaRPr kumimoji="1" lang="en-US" altLang="ja-JP" sz="1400" dirty="0" smtClean="0">
              <a:latin typeface="Monaco"/>
              <a:ea typeface="HG丸ｺﾞｼｯｸM-PRO" panose="020F0600000000000000" charset="-128"/>
              <a:cs typeface="Monaco"/>
            </a:endParaRPr>
          </a:p>
          <a:p>
            <a:endParaRPr kumimoji="1" lang="en-US" altLang="ja-JP" sz="1400" dirty="0" smtClean="0">
              <a:latin typeface="Monaco"/>
              <a:ea typeface="HG丸ｺﾞｼｯｸM-PRO" panose="020F0600000000000000" charset="-128"/>
              <a:cs typeface="Monaco"/>
            </a:endParaRPr>
          </a:p>
          <a:p>
            <a:r>
              <a:rPr kumimoji="1" lang="ja-JP" altLang="en-US" sz="1400" dirty="0" smtClean="0">
                <a:latin typeface="Monaco"/>
                <a:ea typeface="HG丸ｺﾞｼｯｸM-PRO" panose="020F0600000000000000" charset="-128"/>
                <a:cs typeface="Monaco"/>
              </a:rPr>
              <a:t>命名にはルールがあります。</a:t>
            </a:r>
            <a:endParaRPr kumimoji="1" lang="en-US" altLang="ja-JP" sz="1400" dirty="0" smtClean="0">
              <a:latin typeface="Monaco"/>
              <a:ea typeface="HG丸ｺﾞｼｯｸM-PRO" panose="020F0600000000000000" charset="-128"/>
              <a:cs typeface="Monaco"/>
            </a:endParaRPr>
          </a:p>
          <a:p>
            <a:r>
              <a:rPr kumimoji="1" lang="ja-JP" altLang="en-US" sz="1400" dirty="0" smtClean="0">
                <a:latin typeface="Monaco"/>
                <a:ea typeface="HG丸ｺﾞｼｯｸM-PRO" panose="020F0600000000000000" charset="-128"/>
                <a:cs typeface="Monaco"/>
              </a:rPr>
              <a:t>１）下記のように３つから構成すること</a:t>
            </a:r>
            <a:endParaRPr kumimoji="1" lang="en-US" altLang="ja-JP" sz="1400" dirty="0" smtClean="0">
              <a:latin typeface="Monaco"/>
              <a:ea typeface="HG丸ｺﾞｼｯｸM-PRO" panose="020F0600000000000000" charset="-128"/>
              <a:cs typeface="Monaco"/>
            </a:endParaRPr>
          </a:p>
          <a:p>
            <a:r>
              <a:rPr kumimoji="1" lang="ja-JP" altLang="en-US" sz="1400" dirty="0" smtClean="0">
                <a:latin typeface="Monaco"/>
                <a:ea typeface="HG丸ｺﾞｼｯｸM-PRO" panose="020F0600000000000000" charset="-128"/>
                <a:cs typeface="Monaco"/>
              </a:rPr>
              <a:t>「ブランド名」＋「オリジナルの形容表現（保湿、爽やか、さっぱりなど。２つ以上も可）」＋</a:t>
            </a:r>
            <a:endParaRPr kumimoji="1" lang="en-US" altLang="ja-JP" sz="1400" dirty="0" smtClean="0">
              <a:latin typeface="Monaco"/>
              <a:ea typeface="HG丸ｺﾞｼｯｸM-PRO" panose="020F0600000000000000" charset="-128"/>
              <a:cs typeface="Monaco"/>
            </a:endParaRPr>
          </a:p>
          <a:p>
            <a:r>
              <a:rPr kumimoji="1" lang="ja-JP" altLang="en-US" sz="1400" dirty="0" smtClean="0">
                <a:latin typeface="Monaco"/>
                <a:ea typeface="HG丸ｺﾞｼｯｸM-PRO" panose="020F0600000000000000" charset="-128"/>
                <a:cs typeface="Monaco"/>
              </a:rPr>
              <a:t>「一般名（化粧水、ボディソープなど）」</a:t>
            </a:r>
            <a:endParaRPr kumimoji="1" lang="en-US" altLang="ja-JP" sz="1400" dirty="0">
              <a:latin typeface="Monaco"/>
              <a:ea typeface="HG丸ｺﾞｼｯｸM-PRO" panose="020F0600000000000000" charset="-128"/>
              <a:cs typeface="Monaco"/>
            </a:endParaRPr>
          </a:p>
          <a:p>
            <a:endParaRPr kumimoji="1" lang="en-US" altLang="ja-JP" sz="1400" dirty="0" smtClean="0">
              <a:latin typeface="Monaco"/>
              <a:ea typeface="HG丸ｺﾞｼｯｸM-PRO" panose="020F0600000000000000" charset="-128"/>
              <a:cs typeface="Monaco"/>
            </a:endParaRPr>
          </a:p>
          <a:p>
            <a:r>
              <a:rPr kumimoji="1" lang="ja-JP" altLang="en-US" sz="1400" dirty="0" smtClean="0">
                <a:latin typeface="Monaco"/>
                <a:ea typeface="HG丸ｺﾞｼｯｸM-PRO" panose="020F0600000000000000" charset="-128"/>
                <a:cs typeface="Monaco"/>
              </a:rPr>
              <a:t>２）使用可能な文言を使用すること</a:t>
            </a:r>
            <a:endParaRPr kumimoji="1" lang="en-US" altLang="ja-JP" sz="1400" dirty="0" smtClean="0">
              <a:latin typeface="Monaco"/>
              <a:ea typeface="HG丸ｺﾞｼｯｸM-PRO" panose="020F0600000000000000" charset="-128"/>
              <a:cs typeface="Monaco"/>
            </a:endParaRPr>
          </a:p>
          <a:p>
            <a:r>
              <a:rPr kumimoji="1" lang="ja-JP" altLang="en-US" sz="1400" dirty="0" smtClean="0">
                <a:latin typeface="Monaco"/>
                <a:ea typeface="HG丸ｺﾞｼｯｸM-PRO" panose="020F0600000000000000" charset="-128"/>
                <a:cs typeface="Monaco"/>
              </a:rPr>
              <a:t>広告表現上の事情で中国で使用できない文言など、商品名に使用できない文言があります。</a:t>
            </a:r>
            <a:endParaRPr kumimoji="1" lang="en-US" altLang="ja-JP" sz="1400" dirty="0" smtClean="0">
              <a:latin typeface="Monaco"/>
              <a:ea typeface="HG丸ｺﾞｼｯｸM-PRO" panose="020F0600000000000000" charset="-128"/>
              <a:cs typeface="Monaco"/>
            </a:endParaRPr>
          </a:p>
          <a:p>
            <a:r>
              <a:rPr kumimoji="1" lang="ja-JP" altLang="en-US" sz="1400" dirty="0" smtClean="0">
                <a:latin typeface="Monaco"/>
                <a:ea typeface="HG丸ｺﾞｼｯｸM-PRO" panose="020F0600000000000000" charset="-128"/>
                <a:cs typeface="Monaco"/>
              </a:rPr>
              <a:t>まずは候補名をいただき、弊社側で使用可否をチェック致します。</a:t>
            </a:r>
            <a:endParaRPr kumimoji="1" lang="en-US" altLang="ja-JP" sz="1400" dirty="0" smtClean="0">
              <a:latin typeface="Monaco"/>
              <a:ea typeface="HG丸ｺﾞｼｯｸM-PRO" panose="020F0600000000000000" charset="-128"/>
              <a:cs typeface="Monaco"/>
            </a:endParaRPr>
          </a:p>
        </p:txBody>
      </p:sp>
      <p:sp>
        <p:nvSpPr>
          <p:cNvPr id="8" name="正方形/長方形 7"/>
          <p:cNvSpPr/>
          <p:nvPr/>
        </p:nvSpPr>
        <p:spPr>
          <a:xfrm>
            <a:off x="277985" y="836145"/>
            <a:ext cx="6288901" cy="523220"/>
          </a:xfrm>
          <a:prstGeom prst="rect">
            <a:avLst/>
          </a:prstGeom>
        </p:spPr>
        <p:txBody>
          <a:bodyPr wrap="none">
            <a:spAutoFit/>
          </a:bodyPr>
          <a:lstStyle/>
          <a:p>
            <a:r>
              <a:rPr kumimoji="1" lang="ja-JP" altLang="en-US" sz="1400" dirty="0" smtClean="0">
                <a:latin typeface="メイリオ"/>
                <a:ea typeface="メイリオ"/>
                <a:cs typeface="メイリオ"/>
              </a:rPr>
              <a:t>商品の使用方法、使用上の注意などの基本的な説明をご教示いただきます。</a:t>
            </a:r>
            <a:endParaRPr kumimoji="1" lang="en-US" altLang="ja-JP" sz="1400" dirty="0" smtClean="0">
              <a:latin typeface="メイリオ"/>
              <a:ea typeface="メイリオ"/>
              <a:cs typeface="メイリオ"/>
            </a:endParaRPr>
          </a:p>
          <a:p>
            <a:r>
              <a:rPr kumimoji="1" lang="ja-JP" altLang="en-US" sz="1400" dirty="0" smtClean="0">
                <a:latin typeface="メイリオ"/>
                <a:ea typeface="メイリオ"/>
                <a:cs typeface="メイリオ"/>
              </a:rPr>
              <a:t>こちらで翻訳し、中文のラベル作成に使用します。</a:t>
            </a:r>
            <a:endParaRPr kumimoji="1" lang="en-US" altLang="ja-JP" sz="1400" dirty="0">
              <a:latin typeface="メイリオ"/>
              <a:ea typeface="メイリオ"/>
              <a:cs typeface="メイリオ"/>
            </a:endParaRPr>
          </a:p>
        </p:txBody>
      </p:sp>
      <p:sp>
        <p:nvSpPr>
          <p:cNvPr id="10" name="Title 3"/>
          <p:cNvSpPr txBox="1">
            <a:spLocks/>
          </p:cNvSpPr>
          <p:nvPr/>
        </p:nvSpPr>
        <p:spPr>
          <a:xfrm>
            <a:off x="0" y="0"/>
            <a:ext cx="9144000" cy="6473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kumimoji="1" lang="ja-JP" altLang="en-US" sz="2400" dirty="0">
                <a:latin typeface="メイリオ"/>
                <a:ea typeface="メイリオ"/>
                <a:cs typeface="メイリオ"/>
              </a:rPr>
              <a:t>３</a:t>
            </a:r>
            <a:r>
              <a:rPr kumimoji="1" lang="en-US" altLang="ja-JP" sz="2400" dirty="0">
                <a:latin typeface="メイリオ"/>
                <a:ea typeface="メイリオ"/>
                <a:cs typeface="メイリオ"/>
              </a:rPr>
              <a:t>.</a:t>
            </a:r>
            <a:r>
              <a:rPr kumimoji="1" lang="ja-JP" altLang="en-US" sz="2400" dirty="0">
                <a:latin typeface="メイリオ"/>
                <a:ea typeface="メイリオ"/>
                <a:cs typeface="メイリオ"/>
              </a:rPr>
              <a:t> 商品説明資料</a:t>
            </a:r>
            <a:endParaRPr kumimoji="1" lang="en-US" altLang="ja-JP" sz="2400" dirty="0">
              <a:latin typeface="メイリオ"/>
              <a:ea typeface="メイリオ"/>
              <a:cs typeface="メイリオ"/>
            </a:endParaRPr>
          </a:p>
        </p:txBody>
      </p:sp>
      <p:sp>
        <p:nvSpPr>
          <p:cNvPr id="11" name="Title 3"/>
          <p:cNvSpPr txBox="1">
            <a:spLocks/>
          </p:cNvSpPr>
          <p:nvPr/>
        </p:nvSpPr>
        <p:spPr>
          <a:xfrm>
            <a:off x="0" y="2023856"/>
            <a:ext cx="9144000" cy="6473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kumimoji="1" lang="ja-JP" altLang="en-US" sz="2400" dirty="0">
                <a:latin typeface="メイリオ"/>
                <a:ea typeface="メイリオ"/>
                <a:cs typeface="メイリオ"/>
              </a:rPr>
              <a:t>４ </a:t>
            </a:r>
            <a:r>
              <a:rPr kumimoji="1" lang="en-US" altLang="ja-JP" sz="2400" dirty="0">
                <a:latin typeface="メイリオ"/>
                <a:ea typeface="メイリオ"/>
                <a:cs typeface="メイリオ"/>
              </a:rPr>
              <a:t>.</a:t>
            </a:r>
            <a:r>
              <a:rPr kumimoji="1" lang="ja-JP" altLang="en-US" sz="2400" dirty="0">
                <a:latin typeface="メイリオ"/>
                <a:ea typeface="メイリオ"/>
                <a:cs typeface="メイリオ"/>
              </a:rPr>
              <a:t> 商品名（中文）</a:t>
            </a:r>
            <a:endParaRPr kumimoji="1" lang="en-US" altLang="ja-JP" sz="2400" dirty="0">
              <a:latin typeface="メイリオ"/>
              <a:ea typeface="メイリオ"/>
              <a:cs typeface="メイリオ"/>
            </a:endParaRPr>
          </a:p>
        </p:txBody>
      </p:sp>
    </p:spTree>
    <p:extLst>
      <p:ext uri="{BB962C8B-B14F-4D97-AF65-F5344CB8AC3E}">
        <p14:creationId xmlns:p14="http://schemas.microsoft.com/office/powerpoint/2010/main" val="3004333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451DCA4-75D8-8246-83F4-A806E56FC9EB}" type="slidenum">
              <a:rPr lang="en-US" smtClean="0"/>
              <a:t>9</a:t>
            </a:fld>
            <a:endParaRPr lang="en-US"/>
          </a:p>
        </p:txBody>
      </p:sp>
      <p:sp>
        <p:nvSpPr>
          <p:cNvPr id="5" name="正方形/長方形 4"/>
          <p:cNvSpPr/>
          <p:nvPr/>
        </p:nvSpPr>
        <p:spPr>
          <a:xfrm>
            <a:off x="187261" y="888944"/>
            <a:ext cx="5929828" cy="523220"/>
          </a:xfrm>
          <a:prstGeom prst="rect">
            <a:avLst/>
          </a:prstGeom>
        </p:spPr>
        <p:txBody>
          <a:bodyPr wrap="none">
            <a:spAutoFit/>
          </a:bodyPr>
          <a:lstStyle/>
          <a:p>
            <a:r>
              <a:rPr kumimoji="1" lang="ja-JP" altLang="en-US" sz="1400" dirty="0" smtClean="0">
                <a:latin typeface="メイリオ"/>
                <a:ea typeface="メイリオ"/>
                <a:cs typeface="メイリオ"/>
              </a:rPr>
              <a:t>日本において化粧品として生産・流通していることを示す証明書です。</a:t>
            </a:r>
            <a:endParaRPr kumimoji="1" lang="en-US" altLang="ja-JP" sz="1400" dirty="0" smtClean="0">
              <a:latin typeface="メイリオ"/>
              <a:ea typeface="メイリオ"/>
              <a:cs typeface="メイリオ"/>
            </a:endParaRPr>
          </a:p>
          <a:p>
            <a:r>
              <a:rPr kumimoji="1" lang="ja-JP" altLang="en-US" sz="1400" dirty="0" smtClean="0">
                <a:latin typeface="メイリオ"/>
                <a:ea typeface="メイリオ"/>
                <a:cs typeface="メイリオ"/>
              </a:rPr>
              <a:t>製造販売元が化粧品工業連合会へ申請して発給していただきます。</a:t>
            </a:r>
            <a:endParaRPr kumimoji="1" lang="en-US" altLang="ja-JP" sz="1400" dirty="0">
              <a:latin typeface="メイリオ"/>
              <a:ea typeface="メイリオ"/>
              <a:cs typeface="メイリオ"/>
            </a:endParaRPr>
          </a:p>
        </p:txBody>
      </p:sp>
      <p:pic>
        <p:nvPicPr>
          <p:cNvPr id="6" name="図 5" descr="①自由販売証明　見本１.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51" y="1708422"/>
            <a:ext cx="3719721" cy="4793343"/>
          </a:xfrm>
          <a:prstGeom prst="rect">
            <a:avLst/>
          </a:prstGeom>
        </p:spPr>
      </p:pic>
      <p:pic>
        <p:nvPicPr>
          <p:cNvPr id="7" name="図 6" descr="①自由販売証明　見本２.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7435" y="1739380"/>
            <a:ext cx="3651529" cy="4762385"/>
          </a:xfrm>
          <a:prstGeom prst="rect">
            <a:avLst/>
          </a:prstGeom>
        </p:spPr>
      </p:pic>
      <p:sp>
        <p:nvSpPr>
          <p:cNvPr id="8" name="Title 3"/>
          <p:cNvSpPr txBox="1">
            <a:spLocks/>
          </p:cNvSpPr>
          <p:nvPr/>
        </p:nvSpPr>
        <p:spPr>
          <a:xfrm>
            <a:off x="0" y="0"/>
            <a:ext cx="9144000" cy="6473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kumimoji="1" lang="en-US" altLang="ja-JP" sz="2400" dirty="0">
                <a:latin typeface="メイリオ"/>
                <a:ea typeface="メイリオ"/>
                <a:cs typeface="メイリオ"/>
              </a:rPr>
              <a:t>5.</a:t>
            </a:r>
            <a:r>
              <a:rPr kumimoji="1" lang="ja-JP" altLang="en-US" sz="2400" dirty="0">
                <a:latin typeface="メイリオ"/>
                <a:ea typeface="メイリオ"/>
                <a:cs typeface="メイリオ"/>
              </a:rPr>
              <a:t>自由販売証明</a:t>
            </a:r>
            <a:endParaRPr kumimoji="1" lang="en-US" altLang="ja-JP" sz="2400" dirty="0">
              <a:latin typeface="メイリオ"/>
              <a:ea typeface="メイリオ"/>
              <a:cs typeface="メイリオ"/>
            </a:endParaRPr>
          </a:p>
        </p:txBody>
      </p:sp>
    </p:spTree>
    <p:extLst>
      <p:ext uri="{BB962C8B-B14F-4D97-AF65-F5344CB8AC3E}">
        <p14:creationId xmlns:p14="http://schemas.microsoft.com/office/powerpoint/2010/main" val="29205931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timeline"/>
</p:tagLst>
</file>

<file path=ppt/tags/tag2.xml><?xml version="1.0" encoding="utf-8"?>
<p:tagLst xmlns:a="http://schemas.openxmlformats.org/drawingml/2006/main" xmlns:r="http://schemas.openxmlformats.org/officeDocument/2006/relationships" xmlns:p="http://schemas.openxmlformats.org/presentationml/2006/main">
  <p:tag name="KSO_WM_SLIDE_MODEL_TYPE" val="timelin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TotalTime>
  <Words>1780</Words>
  <Application>Microsoft Macintosh PowerPoint</Application>
  <PresentationFormat>画面に合わせる (4:3)</PresentationFormat>
  <Paragraphs>252</Paragraphs>
  <Slides>14</Slides>
  <Notes>0</Notes>
  <HiddenSlides>0</HiddenSlides>
  <MMClips>0</MMClips>
  <ScaleCrop>false</ScaleCrop>
  <HeadingPairs>
    <vt:vector size="4" baseType="variant">
      <vt:variant>
        <vt:lpstr>テーマ</vt:lpstr>
      </vt:variant>
      <vt:variant>
        <vt:i4>1</vt:i4>
      </vt:variant>
      <vt:variant>
        <vt:lpstr>スライド タイトル</vt:lpstr>
      </vt:variant>
      <vt:variant>
        <vt:i4>14</vt:i4>
      </vt:variant>
    </vt:vector>
  </HeadingPairs>
  <TitlesOfParts>
    <vt:vector size="15" baseType="lpstr">
      <vt:lpstr>Office Theme</vt:lpstr>
      <vt:lpstr>中国国家薬品監督管理総局（NMPA）申請  ご紹介〜申請手続きまで ＜化粧品＞</vt:lpstr>
      <vt:lpstr> NMPA申請対象の商品</vt:lpstr>
      <vt:lpstr>NMPA（旧CFDA）申請可否の判断</vt:lpstr>
      <vt:lpstr>申請の流れ</vt:lpstr>
      <vt:lpstr>費用・所要時間の目安</vt:lpstr>
      <vt:lpstr> NMPA申請　必要資料　（化粧品申請の場合）</vt:lpstr>
      <vt:lpstr>1 . 複合成分表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akimichi omori</dc:creator>
  <cp:lastModifiedBy>花田 舞佳</cp:lastModifiedBy>
  <cp:revision>291</cp:revision>
  <cp:lastPrinted>2018-10-12T04:19:00Z</cp:lastPrinted>
  <dcterms:created xsi:type="dcterms:W3CDTF">2018-02-21T05:29:00Z</dcterms:created>
  <dcterms:modified xsi:type="dcterms:W3CDTF">2019-01-25T08:21:20Z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2052-10.1.0.7565</vt:lpwstr>
  </property>
</Properties>
</file>